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6"/>
  </p:notesMasterIdLst>
  <p:sldIdLst>
    <p:sldId id="256" r:id="rId2"/>
    <p:sldId id="395" r:id="rId3"/>
    <p:sldId id="389" r:id="rId4"/>
    <p:sldId id="257" r:id="rId5"/>
    <p:sldId id="306" r:id="rId6"/>
    <p:sldId id="308" r:id="rId7"/>
    <p:sldId id="292" r:id="rId8"/>
    <p:sldId id="304" r:id="rId9"/>
    <p:sldId id="294" r:id="rId10"/>
    <p:sldId id="296" r:id="rId11"/>
    <p:sldId id="333" r:id="rId12"/>
    <p:sldId id="288" r:id="rId13"/>
    <p:sldId id="260" r:id="rId14"/>
    <p:sldId id="317" r:id="rId15"/>
    <p:sldId id="263" r:id="rId16"/>
    <p:sldId id="350" r:id="rId17"/>
    <p:sldId id="381" r:id="rId18"/>
    <p:sldId id="357" r:id="rId19"/>
    <p:sldId id="369" r:id="rId20"/>
    <p:sldId id="353" r:id="rId21"/>
    <p:sldId id="355" r:id="rId22"/>
    <p:sldId id="327" r:id="rId23"/>
    <p:sldId id="267" r:id="rId24"/>
    <p:sldId id="269" r:id="rId25"/>
    <p:sldId id="271" r:id="rId26"/>
    <p:sldId id="273" r:id="rId27"/>
    <p:sldId id="275" r:id="rId28"/>
    <p:sldId id="277" r:id="rId29"/>
    <p:sldId id="279" r:id="rId30"/>
    <p:sldId id="375" r:id="rId31"/>
    <p:sldId id="371" r:id="rId32"/>
    <p:sldId id="372" r:id="rId33"/>
    <p:sldId id="373" r:id="rId34"/>
    <p:sldId id="374" r:id="rId35"/>
    <p:sldId id="376" r:id="rId36"/>
    <p:sldId id="383" r:id="rId37"/>
    <p:sldId id="378" r:id="rId38"/>
    <p:sldId id="387" r:id="rId39"/>
    <p:sldId id="385" r:id="rId40"/>
    <p:sldId id="379" r:id="rId41"/>
    <p:sldId id="281" r:id="rId42"/>
    <p:sldId id="297" r:id="rId43"/>
    <p:sldId id="348" r:id="rId44"/>
    <p:sldId id="298" r:id="rId45"/>
    <p:sldId id="361" r:id="rId46"/>
    <p:sldId id="363" r:id="rId47"/>
    <p:sldId id="338" r:id="rId48"/>
    <p:sldId id="339" r:id="rId49"/>
    <p:sldId id="284" r:id="rId50"/>
    <p:sldId id="311" r:id="rId51"/>
    <p:sldId id="312" r:id="rId52"/>
    <p:sldId id="313" r:id="rId53"/>
    <p:sldId id="335" r:id="rId54"/>
    <p:sldId id="336" r:id="rId55"/>
    <p:sldId id="337" r:id="rId56"/>
    <p:sldId id="331" r:id="rId57"/>
    <p:sldId id="347" r:id="rId58"/>
    <p:sldId id="340" r:id="rId59"/>
    <p:sldId id="299" r:id="rId60"/>
    <p:sldId id="341" r:id="rId61"/>
    <p:sldId id="391" r:id="rId62"/>
    <p:sldId id="302" r:id="rId63"/>
    <p:sldId id="393" r:id="rId64"/>
    <p:sldId id="315" r:id="rId65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462" autoAdjust="0"/>
  </p:normalViewPr>
  <p:slideViewPr>
    <p:cSldViewPr>
      <p:cViewPr varScale="1">
        <p:scale>
          <a:sx n="40" d="100"/>
          <a:sy n="40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275A51-5815-4A54-830F-D3B7A5F9D48C}" type="doc">
      <dgm:prSet loTypeId="urn:microsoft.com/office/officeart/2005/8/layout/default" loCatId="list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33794E58-D7B0-43A4-8844-0183FAF2BD99}">
      <dgm:prSet phldrT="[Text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en-US" sz="4000" dirty="0" smtClean="0"/>
            <a:t>Respect</a:t>
          </a:r>
          <a:endParaRPr lang="en-US" sz="4000" dirty="0"/>
        </a:p>
      </dgm:t>
    </dgm:pt>
    <dgm:pt modelId="{12856295-7738-4DFA-8276-B09CA7AECC65}" type="parTrans" cxnId="{0A10EC58-B42F-46B7-9A06-71CB74D0E1BA}">
      <dgm:prSet/>
      <dgm:spPr/>
      <dgm:t>
        <a:bodyPr/>
        <a:lstStyle/>
        <a:p>
          <a:endParaRPr lang="en-US"/>
        </a:p>
      </dgm:t>
    </dgm:pt>
    <dgm:pt modelId="{C711AFDB-B315-497E-8F86-CD9A98BD77CD}" type="sibTrans" cxnId="{0A10EC58-B42F-46B7-9A06-71CB74D0E1BA}">
      <dgm:prSet/>
      <dgm:spPr/>
      <dgm:t>
        <a:bodyPr/>
        <a:lstStyle/>
        <a:p>
          <a:endParaRPr lang="en-US"/>
        </a:p>
      </dgm:t>
    </dgm:pt>
    <dgm:pt modelId="{87795FBC-B45D-4CE2-8592-977C0975EA51}">
      <dgm:prSet phldrT="[Text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en-US" sz="2800" dirty="0" err="1" smtClean="0"/>
            <a:t>Pelayanan</a:t>
          </a:r>
          <a:r>
            <a:rPr lang="en-US" sz="2800" dirty="0" smtClean="0"/>
            <a:t> </a:t>
          </a:r>
          <a:r>
            <a:rPr lang="en-US" sz="2800" dirty="0" err="1" smtClean="0"/>
            <a:t>terkoordinasi</a:t>
          </a:r>
          <a:r>
            <a:rPr lang="en-US" sz="2800" dirty="0" smtClean="0"/>
            <a:t> </a:t>
          </a:r>
          <a:r>
            <a:rPr lang="en-US" sz="2800" dirty="0" err="1" smtClean="0"/>
            <a:t>dan</a:t>
          </a:r>
          <a:r>
            <a:rPr lang="en-US" sz="2800" dirty="0" smtClean="0"/>
            <a:t> </a:t>
          </a:r>
          <a:r>
            <a:rPr lang="en-US" sz="2800" dirty="0" err="1" smtClean="0"/>
            <a:t>terintegrasi</a:t>
          </a:r>
          <a:endParaRPr lang="en-US" sz="2800" dirty="0"/>
        </a:p>
      </dgm:t>
    </dgm:pt>
    <dgm:pt modelId="{B7C6F632-FD7D-4E90-B355-DB7482ACAA12}" type="parTrans" cxnId="{DA913946-DD45-4E49-B83E-737F61E54D27}">
      <dgm:prSet/>
      <dgm:spPr/>
      <dgm:t>
        <a:bodyPr/>
        <a:lstStyle/>
        <a:p>
          <a:endParaRPr lang="en-US"/>
        </a:p>
      </dgm:t>
    </dgm:pt>
    <dgm:pt modelId="{62581401-F734-4704-A1C1-5C8CFAEE4313}" type="sibTrans" cxnId="{DA913946-DD45-4E49-B83E-737F61E54D27}">
      <dgm:prSet/>
      <dgm:spPr/>
      <dgm:t>
        <a:bodyPr/>
        <a:lstStyle/>
        <a:p>
          <a:endParaRPr lang="en-US"/>
        </a:p>
      </dgm:t>
    </dgm:pt>
    <dgm:pt modelId="{C2FB5534-E66B-4266-8E6E-B65A3A8B10FF}">
      <dgm:prSet phldrT="[Text]" custT="1"/>
      <dgm:spPr>
        <a:solidFill>
          <a:srgbClr val="FFFF00"/>
        </a:solidFill>
      </dgm:spPr>
      <dgm:t>
        <a:bodyPr/>
        <a:lstStyle/>
        <a:p>
          <a:r>
            <a:rPr lang="en-US" sz="3200" dirty="0" err="1" smtClean="0"/>
            <a:t>Informasi</a:t>
          </a:r>
          <a:r>
            <a:rPr lang="en-US" sz="3200" dirty="0" smtClean="0"/>
            <a:t>, </a:t>
          </a:r>
          <a:r>
            <a:rPr lang="en-US" sz="3200" dirty="0" err="1" smtClean="0"/>
            <a:t>komunikasi</a:t>
          </a:r>
          <a:r>
            <a:rPr lang="en-US" sz="3200" dirty="0" smtClean="0"/>
            <a:t> </a:t>
          </a:r>
          <a:r>
            <a:rPr lang="en-US" sz="3200" dirty="0" err="1" smtClean="0"/>
            <a:t>dan</a:t>
          </a:r>
          <a:r>
            <a:rPr lang="en-US" sz="3200" dirty="0" smtClean="0"/>
            <a:t> </a:t>
          </a:r>
          <a:r>
            <a:rPr lang="en-US" sz="3200" dirty="0" err="1" smtClean="0"/>
            <a:t>edukasi</a:t>
          </a:r>
          <a:endParaRPr lang="en-US" sz="3200" dirty="0"/>
        </a:p>
      </dgm:t>
    </dgm:pt>
    <dgm:pt modelId="{0F3FC6FC-6409-4CA5-92B4-1977693F8123}" type="parTrans" cxnId="{796BF164-55E7-443D-8B1B-B916C1CBBB09}">
      <dgm:prSet/>
      <dgm:spPr/>
      <dgm:t>
        <a:bodyPr/>
        <a:lstStyle/>
        <a:p>
          <a:endParaRPr lang="en-US"/>
        </a:p>
      </dgm:t>
    </dgm:pt>
    <dgm:pt modelId="{CBF21D49-599B-4891-8877-BAB2090F2ACC}" type="sibTrans" cxnId="{796BF164-55E7-443D-8B1B-B916C1CBBB09}">
      <dgm:prSet/>
      <dgm:spPr/>
      <dgm:t>
        <a:bodyPr/>
        <a:lstStyle/>
        <a:p>
          <a:endParaRPr lang="en-US"/>
        </a:p>
      </dgm:t>
    </dgm:pt>
    <dgm:pt modelId="{6470510B-E16E-4FD6-BB5F-8FC9A194E4FB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US" sz="3200" dirty="0" err="1" smtClean="0"/>
            <a:t>Kenyamanan</a:t>
          </a:r>
          <a:endParaRPr lang="en-US" sz="3200" dirty="0"/>
        </a:p>
      </dgm:t>
    </dgm:pt>
    <dgm:pt modelId="{6948FBDF-4568-4491-AF43-B3F1A1863B2E}" type="parTrans" cxnId="{ABD36C57-9486-49C1-8ACD-907CC62586AF}">
      <dgm:prSet/>
      <dgm:spPr/>
      <dgm:t>
        <a:bodyPr/>
        <a:lstStyle/>
        <a:p>
          <a:endParaRPr lang="en-US"/>
        </a:p>
      </dgm:t>
    </dgm:pt>
    <dgm:pt modelId="{8E22A4E6-AC1C-40AF-894F-2CBBC13EEA88}" type="sibTrans" cxnId="{ABD36C57-9486-49C1-8ACD-907CC62586AF}">
      <dgm:prSet/>
      <dgm:spPr/>
      <dgm:t>
        <a:bodyPr/>
        <a:lstStyle/>
        <a:p>
          <a:endParaRPr lang="en-US"/>
        </a:p>
      </dgm:t>
    </dgm:pt>
    <dgm:pt modelId="{03A0C69A-AD8E-4DA1-A2BF-8957F2A4D2D6}">
      <dgm:prSet phldrT="[Text]"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lang="en-US" sz="3600" dirty="0" err="1" smtClean="0"/>
            <a:t>Masukan</a:t>
          </a:r>
          <a:r>
            <a:rPr lang="en-US" sz="3600" dirty="0" smtClean="0"/>
            <a:t> </a:t>
          </a:r>
          <a:r>
            <a:rPr lang="en-US" sz="3600" dirty="0" err="1" smtClean="0"/>
            <a:t>Keluarga</a:t>
          </a:r>
          <a:endParaRPr lang="en-US" sz="3600" dirty="0"/>
        </a:p>
      </dgm:t>
    </dgm:pt>
    <dgm:pt modelId="{159E9390-D304-42A3-9B6E-A24100114830}" type="parTrans" cxnId="{F953479F-A43C-458B-BC13-AE252805BE0D}">
      <dgm:prSet/>
      <dgm:spPr/>
      <dgm:t>
        <a:bodyPr/>
        <a:lstStyle/>
        <a:p>
          <a:endParaRPr lang="en-US"/>
        </a:p>
      </dgm:t>
    </dgm:pt>
    <dgm:pt modelId="{3D83FBD7-ED4B-48BD-9A35-897E8CC9B717}" type="sibTrans" cxnId="{F953479F-A43C-458B-BC13-AE252805BE0D}">
      <dgm:prSet/>
      <dgm:spPr/>
      <dgm:t>
        <a:bodyPr/>
        <a:lstStyle/>
        <a:p>
          <a:endParaRPr lang="en-US"/>
        </a:p>
      </dgm:t>
    </dgm:pt>
    <dgm:pt modelId="{F13F2BDB-98D5-414B-A5F9-A977F86C2709}" type="pres">
      <dgm:prSet presAssocID="{25275A51-5815-4A54-830F-D3B7A5F9D48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5BCC01D-1971-4912-A450-68D8D00CBF70}" type="pres">
      <dgm:prSet presAssocID="{33794E58-D7B0-43A4-8844-0183FAF2BD99}" presName="node" presStyleLbl="node1" presStyleIdx="0" presStyleCnt="5" custScaleX="844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1E0967-237A-4175-BF4C-E08AEE75AF49}" type="pres">
      <dgm:prSet presAssocID="{C711AFDB-B315-497E-8F86-CD9A98BD77CD}" presName="sibTrans" presStyleCnt="0"/>
      <dgm:spPr/>
    </dgm:pt>
    <dgm:pt modelId="{537ADAB2-7E0B-4FF7-8F17-18635AD85593}" type="pres">
      <dgm:prSet presAssocID="{87795FBC-B45D-4CE2-8592-977C0975EA5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526BD3-D9B4-4CDD-8784-8ACFD2211475}" type="pres">
      <dgm:prSet presAssocID="{62581401-F734-4704-A1C1-5C8CFAEE4313}" presName="sibTrans" presStyleCnt="0"/>
      <dgm:spPr/>
    </dgm:pt>
    <dgm:pt modelId="{FAE45A0B-BF1A-4E95-8DFD-8934DC42C791}" type="pres">
      <dgm:prSet presAssocID="{C2FB5534-E66B-4266-8E6E-B65A3A8B10FF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EDA1A0-A9AD-4F6E-BEB3-267A83ED7E4D}" type="pres">
      <dgm:prSet presAssocID="{CBF21D49-599B-4891-8877-BAB2090F2ACC}" presName="sibTrans" presStyleCnt="0"/>
      <dgm:spPr/>
    </dgm:pt>
    <dgm:pt modelId="{B5A5EC8B-BA2B-4CF2-A5F1-783E197C652C}" type="pres">
      <dgm:prSet presAssocID="{6470510B-E16E-4FD6-BB5F-8FC9A194E4F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39F71D8-DB8B-425C-A07A-181195DD00B9}" type="pres">
      <dgm:prSet presAssocID="{8E22A4E6-AC1C-40AF-894F-2CBBC13EEA88}" presName="sibTrans" presStyleCnt="0"/>
      <dgm:spPr/>
    </dgm:pt>
    <dgm:pt modelId="{D87F0B28-1D2F-4FB2-824C-1E048926DBE4}" type="pres">
      <dgm:prSet presAssocID="{03A0C69A-AD8E-4DA1-A2BF-8957F2A4D2D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30EA6BC-6DA0-4FA3-A743-73BA8CF001C9}" type="presOf" srcId="{C2FB5534-E66B-4266-8E6E-B65A3A8B10FF}" destId="{FAE45A0B-BF1A-4E95-8DFD-8934DC42C791}" srcOrd="0" destOrd="0" presId="urn:microsoft.com/office/officeart/2005/8/layout/default"/>
    <dgm:cxn modelId="{3A1A7EEE-9FF5-4E64-8396-EAC750997E1A}" type="presOf" srcId="{25275A51-5815-4A54-830F-D3B7A5F9D48C}" destId="{F13F2BDB-98D5-414B-A5F9-A977F86C2709}" srcOrd="0" destOrd="0" presId="urn:microsoft.com/office/officeart/2005/8/layout/default"/>
    <dgm:cxn modelId="{DA913946-DD45-4E49-B83E-737F61E54D27}" srcId="{25275A51-5815-4A54-830F-D3B7A5F9D48C}" destId="{87795FBC-B45D-4CE2-8592-977C0975EA51}" srcOrd="1" destOrd="0" parTransId="{B7C6F632-FD7D-4E90-B355-DB7482ACAA12}" sibTransId="{62581401-F734-4704-A1C1-5C8CFAEE4313}"/>
    <dgm:cxn modelId="{59111E47-F33B-46A6-A9C9-E18FD3257DC2}" type="presOf" srcId="{03A0C69A-AD8E-4DA1-A2BF-8957F2A4D2D6}" destId="{D87F0B28-1D2F-4FB2-824C-1E048926DBE4}" srcOrd="0" destOrd="0" presId="urn:microsoft.com/office/officeart/2005/8/layout/default"/>
    <dgm:cxn modelId="{D4E3D2BA-8CBE-4023-9953-77082965DB14}" type="presOf" srcId="{6470510B-E16E-4FD6-BB5F-8FC9A194E4FB}" destId="{B5A5EC8B-BA2B-4CF2-A5F1-783E197C652C}" srcOrd="0" destOrd="0" presId="urn:microsoft.com/office/officeart/2005/8/layout/default"/>
    <dgm:cxn modelId="{ABD36C57-9486-49C1-8ACD-907CC62586AF}" srcId="{25275A51-5815-4A54-830F-D3B7A5F9D48C}" destId="{6470510B-E16E-4FD6-BB5F-8FC9A194E4FB}" srcOrd="3" destOrd="0" parTransId="{6948FBDF-4568-4491-AF43-B3F1A1863B2E}" sibTransId="{8E22A4E6-AC1C-40AF-894F-2CBBC13EEA88}"/>
    <dgm:cxn modelId="{9D1FD785-1A76-434A-8912-15AD0D96BC51}" type="presOf" srcId="{87795FBC-B45D-4CE2-8592-977C0975EA51}" destId="{537ADAB2-7E0B-4FF7-8F17-18635AD85593}" srcOrd="0" destOrd="0" presId="urn:microsoft.com/office/officeart/2005/8/layout/default"/>
    <dgm:cxn modelId="{0A10EC58-B42F-46B7-9A06-71CB74D0E1BA}" srcId="{25275A51-5815-4A54-830F-D3B7A5F9D48C}" destId="{33794E58-D7B0-43A4-8844-0183FAF2BD99}" srcOrd="0" destOrd="0" parTransId="{12856295-7738-4DFA-8276-B09CA7AECC65}" sibTransId="{C711AFDB-B315-497E-8F86-CD9A98BD77CD}"/>
    <dgm:cxn modelId="{796BF164-55E7-443D-8B1B-B916C1CBBB09}" srcId="{25275A51-5815-4A54-830F-D3B7A5F9D48C}" destId="{C2FB5534-E66B-4266-8E6E-B65A3A8B10FF}" srcOrd="2" destOrd="0" parTransId="{0F3FC6FC-6409-4CA5-92B4-1977693F8123}" sibTransId="{CBF21D49-599B-4891-8877-BAB2090F2ACC}"/>
    <dgm:cxn modelId="{E1659038-E191-4CC2-B014-4D02AD45CC56}" type="presOf" srcId="{33794E58-D7B0-43A4-8844-0183FAF2BD99}" destId="{A5BCC01D-1971-4912-A450-68D8D00CBF70}" srcOrd="0" destOrd="0" presId="urn:microsoft.com/office/officeart/2005/8/layout/default"/>
    <dgm:cxn modelId="{F953479F-A43C-458B-BC13-AE252805BE0D}" srcId="{25275A51-5815-4A54-830F-D3B7A5F9D48C}" destId="{03A0C69A-AD8E-4DA1-A2BF-8957F2A4D2D6}" srcOrd="4" destOrd="0" parTransId="{159E9390-D304-42A3-9B6E-A24100114830}" sibTransId="{3D83FBD7-ED4B-48BD-9A35-897E8CC9B717}"/>
    <dgm:cxn modelId="{0FD24147-8093-4756-8D89-B9C99FF2E8C0}" type="presParOf" srcId="{F13F2BDB-98D5-414B-A5F9-A977F86C2709}" destId="{A5BCC01D-1971-4912-A450-68D8D00CBF70}" srcOrd="0" destOrd="0" presId="urn:microsoft.com/office/officeart/2005/8/layout/default"/>
    <dgm:cxn modelId="{C4858E41-56DC-41D1-9C52-B85C2A30118A}" type="presParOf" srcId="{F13F2BDB-98D5-414B-A5F9-A977F86C2709}" destId="{2A1E0967-237A-4175-BF4C-E08AEE75AF49}" srcOrd="1" destOrd="0" presId="urn:microsoft.com/office/officeart/2005/8/layout/default"/>
    <dgm:cxn modelId="{5325542B-F4DD-486E-87CF-D47E1312134F}" type="presParOf" srcId="{F13F2BDB-98D5-414B-A5F9-A977F86C2709}" destId="{537ADAB2-7E0B-4FF7-8F17-18635AD85593}" srcOrd="2" destOrd="0" presId="urn:microsoft.com/office/officeart/2005/8/layout/default"/>
    <dgm:cxn modelId="{287F52CD-E721-4CE5-836C-020532098404}" type="presParOf" srcId="{F13F2BDB-98D5-414B-A5F9-A977F86C2709}" destId="{3B526BD3-D9B4-4CDD-8784-8ACFD2211475}" srcOrd="3" destOrd="0" presId="urn:microsoft.com/office/officeart/2005/8/layout/default"/>
    <dgm:cxn modelId="{A5B832BC-375F-44EA-AAD9-9965B7F560DE}" type="presParOf" srcId="{F13F2BDB-98D5-414B-A5F9-A977F86C2709}" destId="{FAE45A0B-BF1A-4E95-8DFD-8934DC42C791}" srcOrd="4" destOrd="0" presId="urn:microsoft.com/office/officeart/2005/8/layout/default"/>
    <dgm:cxn modelId="{ECA5412D-7B76-47A0-8E9E-80C65E249301}" type="presParOf" srcId="{F13F2BDB-98D5-414B-A5F9-A977F86C2709}" destId="{C4EDA1A0-A9AD-4F6E-BEB3-267A83ED7E4D}" srcOrd="5" destOrd="0" presId="urn:microsoft.com/office/officeart/2005/8/layout/default"/>
    <dgm:cxn modelId="{AA876B1E-207C-45FB-9051-3D9EC6D1D1FB}" type="presParOf" srcId="{F13F2BDB-98D5-414B-A5F9-A977F86C2709}" destId="{B5A5EC8B-BA2B-4CF2-A5F1-783E197C652C}" srcOrd="6" destOrd="0" presId="urn:microsoft.com/office/officeart/2005/8/layout/default"/>
    <dgm:cxn modelId="{1BEBF220-FFCC-4DBC-BDA9-F5AFD0DCB767}" type="presParOf" srcId="{F13F2BDB-98D5-414B-A5F9-A977F86C2709}" destId="{E39F71D8-DB8B-425C-A07A-181195DD00B9}" srcOrd="7" destOrd="0" presId="urn:microsoft.com/office/officeart/2005/8/layout/default"/>
    <dgm:cxn modelId="{137EF316-B822-4CCA-B49A-528717E255FE}" type="presParOf" srcId="{F13F2BDB-98D5-414B-A5F9-A977F86C2709}" destId="{D87F0B28-1D2F-4FB2-824C-1E048926DBE4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6339B11-9BE6-479C-B6C4-8FAD3CC693AD}" type="doc">
      <dgm:prSet loTypeId="urn:microsoft.com/office/officeart/2005/8/layout/arrow5" loCatId="process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ms-BN"/>
        </a:p>
      </dgm:t>
    </dgm:pt>
    <dgm:pt modelId="{B049622D-9B90-40EE-97F1-8F68DF3C6B6D}">
      <dgm:prSet phldrT="[Text]"/>
      <dgm:spPr/>
      <dgm:t>
        <a:bodyPr/>
        <a:lstStyle/>
        <a:p>
          <a:r>
            <a:rPr lang="id-ID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Arial" panose="020B0604020202020204" pitchFamily="34" charset="0"/>
            </a:rPr>
            <a:t>Asuhan Medis</a:t>
          </a:r>
        </a:p>
        <a:p>
          <a:r>
            <a:rPr lang="id-ID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Arial" panose="020B0604020202020204" pitchFamily="34" charset="0"/>
            </a:rPr>
            <a:t>Asuhan Keperawatan</a:t>
          </a:r>
        </a:p>
        <a:p>
          <a:r>
            <a:rPr lang="id-ID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Arial" panose="020B0604020202020204" pitchFamily="34" charset="0"/>
            </a:rPr>
            <a:t>Asuhan Gizi</a:t>
          </a:r>
        </a:p>
        <a:p>
          <a:r>
            <a:rPr lang="id-ID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Arial" panose="020B0604020202020204" pitchFamily="34" charset="0"/>
            </a:rPr>
            <a:t>Asuhan </a:t>
          </a:r>
          <a:r>
            <a:rPr lang="en-US" dirty="0" err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Arial" panose="020B0604020202020204" pitchFamily="34" charset="0"/>
            </a:rPr>
            <a:t>Farmasi</a:t>
          </a:r>
          <a:endParaRPr lang="en-US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cs typeface="Arial" panose="020B0604020202020204" pitchFamily="34" charset="0"/>
          </a:endParaRPr>
        </a:p>
        <a:p>
          <a:r>
            <a:rPr lang="en-US" dirty="0" err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Arial" panose="020B0604020202020204" pitchFamily="34" charset="0"/>
            </a:rPr>
            <a:t>etc</a:t>
          </a:r>
          <a:endParaRPr lang="ms-BN" dirty="0">
            <a:solidFill>
              <a:schemeClr val="tx1"/>
            </a:solidFill>
          </a:endParaRPr>
        </a:p>
      </dgm:t>
    </dgm:pt>
    <dgm:pt modelId="{17868298-ECEF-461A-B491-70EC3BE1C730}" type="parTrans" cxnId="{187D5167-3928-4A41-9DF0-FDCDE5A5201C}">
      <dgm:prSet/>
      <dgm:spPr/>
      <dgm:t>
        <a:bodyPr/>
        <a:lstStyle/>
        <a:p>
          <a:endParaRPr lang="ms-BN"/>
        </a:p>
      </dgm:t>
    </dgm:pt>
    <dgm:pt modelId="{57A4C0DD-69C3-475B-BFE0-F39CAF82BC06}" type="sibTrans" cxnId="{187D5167-3928-4A41-9DF0-FDCDE5A5201C}">
      <dgm:prSet/>
      <dgm:spPr/>
      <dgm:t>
        <a:bodyPr/>
        <a:lstStyle/>
        <a:p>
          <a:endParaRPr lang="ms-BN"/>
        </a:p>
      </dgm:t>
    </dgm:pt>
    <dgm:pt modelId="{61BCFDB9-82C5-43A0-903D-8FBFC2CC9EA7}">
      <dgm:prSet phldrT="[Text]"/>
      <dgm:spPr/>
      <dgm:t>
        <a:bodyPr/>
        <a:lstStyle/>
        <a:p>
          <a:r>
            <a:rPr lang="en-US" dirty="0" err="1">
              <a:solidFill>
                <a:schemeClr val="tx1"/>
              </a:solidFill>
            </a:rPr>
            <a:t>Sesuai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Kebutuhan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pasien</a:t>
          </a:r>
          <a:endParaRPr lang="en-US" dirty="0">
            <a:solidFill>
              <a:schemeClr val="tx1"/>
            </a:solidFill>
          </a:endParaRPr>
        </a:p>
        <a:p>
          <a:r>
            <a:rPr lang="en-US" dirty="0" err="1">
              <a:solidFill>
                <a:schemeClr val="tx1"/>
              </a:solidFill>
            </a:rPr>
            <a:t>Mutu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pelayanan</a:t>
          </a:r>
          <a:endParaRPr lang="en-US" dirty="0">
            <a:solidFill>
              <a:schemeClr val="tx1"/>
            </a:solidFill>
          </a:endParaRPr>
        </a:p>
        <a:p>
          <a:r>
            <a:rPr lang="en-US" dirty="0" err="1">
              <a:solidFill>
                <a:schemeClr val="tx1"/>
              </a:solidFill>
            </a:rPr>
            <a:t>Keselamatan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pasien</a:t>
          </a:r>
          <a:endParaRPr lang="en-US" dirty="0">
            <a:solidFill>
              <a:schemeClr val="tx1"/>
            </a:solidFill>
          </a:endParaRPr>
        </a:p>
        <a:p>
          <a:r>
            <a:rPr lang="en-US" dirty="0" err="1">
              <a:solidFill>
                <a:schemeClr val="tx1"/>
              </a:solidFill>
            </a:rPr>
            <a:t>Etika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dan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disiplin</a:t>
          </a:r>
          <a:r>
            <a:rPr lang="en-US" dirty="0">
              <a:solidFill>
                <a:schemeClr val="tx1"/>
              </a:solidFill>
            </a:rPr>
            <a:t> </a:t>
          </a:r>
          <a:r>
            <a:rPr lang="en-US" dirty="0" err="1">
              <a:solidFill>
                <a:schemeClr val="tx1"/>
              </a:solidFill>
            </a:rPr>
            <a:t>profesi</a:t>
          </a:r>
          <a:endParaRPr lang="en-US" dirty="0">
            <a:solidFill>
              <a:schemeClr val="tx1"/>
            </a:solidFill>
          </a:endParaRPr>
        </a:p>
        <a:p>
          <a:r>
            <a:rPr lang="en-US" dirty="0">
              <a:solidFill>
                <a:schemeClr val="tx1"/>
              </a:solidFill>
            </a:rPr>
            <a:t>Evidence base </a:t>
          </a:r>
          <a:r>
            <a:rPr lang="id-ID" dirty="0" smtClean="0">
              <a:solidFill>
                <a:schemeClr val="tx1"/>
              </a:solidFill>
            </a:rPr>
            <a:t> nursing</a:t>
          </a:r>
          <a:endParaRPr lang="en-US" dirty="0">
            <a:solidFill>
              <a:schemeClr val="tx1"/>
            </a:solidFill>
          </a:endParaRPr>
        </a:p>
        <a:p>
          <a:endParaRPr lang="ms-BN" dirty="0"/>
        </a:p>
      </dgm:t>
    </dgm:pt>
    <dgm:pt modelId="{86457F54-9404-44A8-A47E-F0AE59FC06A8}" type="parTrans" cxnId="{1703E22A-33FE-4029-88B6-08AAC8694432}">
      <dgm:prSet/>
      <dgm:spPr/>
      <dgm:t>
        <a:bodyPr/>
        <a:lstStyle/>
        <a:p>
          <a:endParaRPr lang="ms-BN"/>
        </a:p>
      </dgm:t>
    </dgm:pt>
    <dgm:pt modelId="{53BAEA86-AC20-47F1-A44C-ACF05B848036}" type="sibTrans" cxnId="{1703E22A-33FE-4029-88B6-08AAC8694432}">
      <dgm:prSet/>
      <dgm:spPr/>
      <dgm:t>
        <a:bodyPr/>
        <a:lstStyle/>
        <a:p>
          <a:endParaRPr lang="ms-BN"/>
        </a:p>
      </dgm:t>
    </dgm:pt>
    <dgm:pt modelId="{C455D226-5FD5-4B7E-99BB-2C3C4DC26CAF}" type="pres">
      <dgm:prSet presAssocID="{C6339B11-9BE6-479C-B6C4-8FAD3CC693A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D5D6F21-C0F4-4D98-81B2-6354DEA84DA4}" type="pres">
      <dgm:prSet presAssocID="{B049622D-9B90-40EE-97F1-8F68DF3C6B6D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5FEC24-4BCB-4F43-8316-A6022F8BE7C6}" type="pres">
      <dgm:prSet presAssocID="{61BCFDB9-82C5-43A0-903D-8FBFC2CC9EA7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3577604-17BF-477D-B93E-42656A22F7AB}" type="presOf" srcId="{B049622D-9B90-40EE-97F1-8F68DF3C6B6D}" destId="{BD5D6F21-C0F4-4D98-81B2-6354DEA84DA4}" srcOrd="0" destOrd="0" presId="urn:microsoft.com/office/officeart/2005/8/layout/arrow5"/>
    <dgm:cxn modelId="{187D5167-3928-4A41-9DF0-FDCDE5A5201C}" srcId="{C6339B11-9BE6-479C-B6C4-8FAD3CC693AD}" destId="{B049622D-9B90-40EE-97F1-8F68DF3C6B6D}" srcOrd="0" destOrd="0" parTransId="{17868298-ECEF-461A-B491-70EC3BE1C730}" sibTransId="{57A4C0DD-69C3-475B-BFE0-F39CAF82BC06}"/>
    <dgm:cxn modelId="{1703E22A-33FE-4029-88B6-08AAC8694432}" srcId="{C6339B11-9BE6-479C-B6C4-8FAD3CC693AD}" destId="{61BCFDB9-82C5-43A0-903D-8FBFC2CC9EA7}" srcOrd="1" destOrd="0" parTransId="{86457F54-9404-44A8-A47E-F0AE59FC06A8}" sibTransId="{53BAEA86-AC20-47F1-A44C-ACF05B848036}"/>
    <dgm:cxn modelId="{9C5887A7-1112-4B53-BD77-51BB5D028706}" type="presOf" srcId="{C6339B11-9BE6-479C-B6C4-8FAD3CC693AD}" destId="{C455D226-5FD5-4B7E-99BB-2C3C4DC26CAF}" srcOrd="0" destOrd="0" presId="urn:microsoft.com/office/officeart/2005/8/layout/arrow5"/>
    <dgm:cxn modelId="{FF583EBC-BD47-4EFF-A2DC-FD5F0E1EA308}" type="presOf" srcId="{61BCFDB9-82C5-43A0-903D-8FBFC2CC9EA7}" destId="{4C5FEC24-4BCB-4F43-8316-A6022F8BE7C6}" srcOrd="0" destOrd="0" presId="urn:microsoft.com/office/officeart/2005/8/layout/arrow5"/>
    <dgm:cxn modelId="{60330453-7039-482B-A971-3AE683AF1CDF}" type="presParOf" srcId="{C455D226-5FD5-4B7E-99BB-2C3C4DC26CAF}" destId="{BD5D6F21-C0F4-4D98-81B2-6354DEA84DA4}" srcOrd="0" destOrd="0" presId="urn:microsoft.com/office/officeart/2005/8/layout/arrow5"/>
    <dgm:cxn modelId="{F509BCAF-E068-452D-83A1-86E5F3DA17D8}" type="presParOf" srcId="{C455D226-5FD5-4B7E-99BB-2C3C4DC26CAF}" destId="{4C5FEC24-4BCB-4F43-8316-A6022F8BE7C6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5BCC01D-1971-4912-A450-68D8D00CBF70}">
      <dsp:nvSpPr>
        <dsp:cNvPr id="0" name=""/>
        <dsp:cNvSpPr/>
      </dsp:nvSpPr>
      <dsp:spPr>
        <a:xfrm>
          <a:off x="4406" y="640020"/>
          <a:ext cx="2386010" cy="1695211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317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Respect</a:t>
          </a:r>
          <a:endParaRPr lang="en-US" sz="4000" kern="1200" dirty="0"/>
        </a:p>
      </dsp:txBody>
      <dsp:txXfrm>
        <a:off x="4406" y="640020"/>
        <a:ext cx="2386010" cy="1695211"/>
      </dsp:txXfrm>
    </dsp:sp>
    <dsp:sp modelId="{537ADAB2-7E0B-4FF7-8F17-18635AD85593}">
      <dsp:nvSpPr>
        <dsp:cNvPr id="0" name=""/>
        <dsp:cNvSpPr/>
      </dsp:nvSpPr>
      <dsp:spPr>
        <a:xfrm>
          <a:off x="2672952" y="640020"/>
          <a:ext cx="2825353" cy="1695211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 w="317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err="1" smtClean="0"/>
            <a:t>Pelayanan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terkoordinasi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dan</a:t>
          </a:r>
          <a:r>
            <a:rPr lang="en-US" sz="2800" kern="1200" dirty="0" smtClean="0"/>
            <a:t> </a:t>
          </a:r>
          <a:r>
            <a:rPr lang="en-US" sz="2800" kern="1200" dirty="0" err="1" smtClean="0"/>
            <a:t>terintegrasi</a:t>
          </a:r>
          <a:endParaRPr lang="en-US" sz="2800" kern="1200" dirty="0"/>
        </a:p>
      </dsp:txBody>
      <dsp:txXfrm>
        <a:off x="2672952" y="640020"/>
        <a:ext cx="2825353" cy="1695211"/>
      </dsp:txXfrm>
    </dsp:sp>
    <dsp:sp modelId="{FAE45A0B-BF1A-4E95-8DFD-8934DC42C791}">
      <dsp:nvSpPr>
        <dsp:cNvPr id="0" name=""/>
        <dsp:cNvSpPr/>
      </dsp:nvSpPr>
      <dsp:spPr>
        <a:xfrm>
          <a:off x="5780840" y="640020"/>
          <a:ext cx="2825353" cy="1695211"/>
        </a:xfrm>
        <a:prstGeom prst="rect">
          <a:avLst/>
        </a:prstGeom>
        <a:solidFill>
          <a:srgbClr val="FFFF00"/>
        </a:solidFill>
        <a:ln w="317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/>
            <a:t>Informasi</a:t>
          </a:r>
          <a:r>
            <a:rPr lang="en-US" sz="3200" kern="1200" dirty="0" smtClean="0"/>
            <a:t>, </a:t>
          </a:r>
          <a:r>
            <a:rPr lang="en-US" sz="3200" kern="1200" dirty="0" err="1" smtClean="0"/>
            <a:t>komunikasi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dan</a:t>
          </a:r>
          <a:r>
            <a:rPr lang="en-US" sz="3200" kern="1200" dirty="0" smtClean="0"/>
            <a:t> </a:t>
          </a:r>
          <a:r>
            <a:rPr lang="en-US" sz="3200" kern="1200" dirty="0" err="1" smtClean="0"/>
            <a:t>edukasi</a:t>
          </a:r>
          <a:endParaRPr lang="en-US" sz="3200" kern="1200" dirty="0"/>
        </a:p>
      </dsp:txBody>
      <dsp:txXfrm>
        <a:off x="5780840" y="640020"/>
        <a:ext cx="2825353" cy="1695211"/>
      </dsp:txXfrm>
    </dsp:sp>
    <dsp:sp modelId="{B5A5EC8B-BA2B-4CF2-A5F1-783E197C652C}">
      <dsp:nvSpPr>
        <dsp:cNvPr id="0" name=""/>
        <dsp:cNvSpPr/>
      </dsp:nvSpPr>
      <dsp:spPr>
        <a:xfrm>
          <a:off x="1338679" y="2617767"/>
          <a:ext cx="2825353" cy="1695211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317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/>
            <a:t>Kenyamanan</a:t>
          </a:r>
          <a:endParaRPr lang="en-US" sz="3200" kern="1200" dirty="0"/>
        </a:p>
      </dsp:txBody>
      <dsp:txXfrm>
        <a:off x="1338679" y="2617767"/>
        <a:ext cx="2825353" cy="1695211"/>
      </dsp:txXfrm>
    </dsp:sp>
    <dsp:sp modelId="{D87F0B28-1D2F-4FB2-824C-1E048926DBE4}">
      <dsp:nvSpPr>
        <dsp:cNvPr id="0" name=""/>
        <dsp:cNvSpPr/>
      </dsp:nvSpPr>
      <dsp:spPr>
        <a:xfrm>
          <a:off x="4446567" y="2617767"/>
          <a:ext cx="2825353" cy="1695211"/>
        </a:xfrm>
        <a:prstGeom prst="rect">
          <a:avLst/>
        </a:prstGeom>
        <a:solidFill>
          <a:schemeClr val="accent4">
            <a:lumMod val="60000"/>
            <a:lumOff val="40000"/>
          </a:schemeClr>
        </a:solidFill>
        <a:ln w="3175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kern="1200" dirty="0" err="1" smtClean="0"/>
            <a:t>Masukan</a:t>
          </a:r>
          <a:r>
            <a:rPr lang="en-US" sz="3600" kern="1200" dirty="0" smtClean="0"/>
            <a:t> </a:t>
          </a:r>
          <a:r>
            <a:rPr lang="en-US" sz="3600" kern="1200" dirty="0" err="1" smtClean="0"/>
            <a:t>Keluarga</a:t>
          </a:r>
          <a:endParaRPr lang="en-US" sz="3600" kern="1200" dirty="0"/>
        </a:p>
      </dsp:txBody>
      <dsp:txXfrm>
        <a:off x="4446567" y="2617767"/>
        <a:ext cx="2825353" cy="169521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D5D6F21-C0F4-4D98-81B2-6354DEA84DA4}">
      <dsp:nvSpPr>
        <dsp:cNvPr id="0" name=""/>
        <dsp:cNvSpPr/>
      </dsp:nvSpPr>
      <dsp:spPr>
        <a:xfrm rot="16200000">
          <a:off x="696" y="265286"/>
          <a:ext cx="3965227" cy="3965227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Arial" panose="020B0604020202020204" pitchFamily="34" charset="0"/>
            </a:rPr>
            <a:t>Asuhan Medis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Arial" panose="020B0604020202020204" pitchFamily="34" charset="0"/>
            </a:rPr>
            <a:t>Asuhan Keperawatan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Arial" panose="020B0604020202020204" pitchFamily="34" charset="0"/>
            </a:rPr>
            <a:t>Asuhan Gizi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6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Arial" panose="020B0604020202020204" pitchFamily="34" charset="0"/>
            </a:rPr>
            <a:t>Asuhan </a:t>
          </a:r>
          <a:r>
            <a:rPr lang="en-US" sz="1600" kern="1200" dirty="0" err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Arial" panose="020B0604020202020204" pitchFamily="34" charset="0"/>
            </a:rPr>
            <a:t>Farmasi</a:t>
          </a:r>
          <a:endParaRPr lang="en-US" sz="16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cs typeface="Arial" panose="020B0604020202020204" pitchFamily="34" charset="0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Arial" panose="020B0604020202020204" pitchFamily="34" charset="0"/>
            </a:rPr>
            <a:t>etc</a:t>
          </a:r>
          <a:endParaRPr lang="ms-BN" sz="1600" kern="1200" dirty="0">
            <a:solidFill>
              <a:schemeClr val="tx1"/>
            </a:solidFill>
          </a:endParaRPr>
        </a:p>
      </dsp:txBody>
      <dsp:txXfrm rot="16200000">
        <a:off x="696" y="265286"/>
        <a:ext cx="3965227" cy="3965227"/>
      </dsp:txXfrm>
    </dsp:sp>
    <dsp:sp modelId="{4C5FEC24-4BCB-4F43-8316-A6022F8BE7C6}">
      <dsp:nvSpPr>
        <dsp:cNvPr id="0" name=""/>
        <dsp:cNvSpPr/>
      </dsp:nvSpPr>
      <dsp:spPr>
        <a:xfrm rot="5400000">
          <a:off x="4187475" y="265286"/>
          <a:ext cx="3965227" cy="3965227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>
              <a:solidFill>
                <a:schemeClr val="tx1"/>
              </a:solidFill>
            </a:rPr>
            <a:t>Sesuai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Kebutuhan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pasien</a:t>
          </a:r>
          <a:endParaRPr lang="en-US" sz="1600" kern="1200" dirty="0">
            <a:solidFill>
              <a:schemeClr val="tx1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>
              <a:solidFill>
                <a:schemeClr val="tx1"/>
              </a:solidFill>
            </a:rPr>
            <a:t>Mutu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pelayanan</a:t>
          </a:r>
          <a:endParaRPr lang="en-US" sz="1600" kern="1200" dirty="0">
            <a:solidFill>
              <a:schemeClr val="tx1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>
              <a:solidFill>
                <a:schemeClr val="tx1"/>
              </a:solidFill>
            </a:rPr>
            <a:t>Keselamatan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pasien</a:t>
          </a:r>
          <a:endParaRPr lang="en-US" sz="1600" kern="1200" dirty="0">
            <a:solidFill>
              <a:schemeClr val="tx1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>
              <a:solidFill>
                <a:schemeClr val="tx1"/>
              </a:solidFill>
            </a:rPr>
            <a:t>Etika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dan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disiplin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profesi</a:t>
          </a:r>
          <a:endParaRPr lang="en-US" sz="1600" kern="1200" dirty="0">
            <a:solidFill>
              <a:schemeClr val="tx1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>
              <a:solidFill>
                <a:schemeClr val="tx1"/>
              </a:solidFill>
            </a:rPr>
            <a:t>Evidence base </a:t>
          </a:r>
          <a:r>
            <a:rPr lang="id-ID" sz="1600" kern="1200" dirty="0" smtClean="0">
              <a:solidFill>
                <a:schemeClr val="tx1"/>
              </a:solidFill>
            </a:rPr>
            <a:t> nursing</a:t>
          </a:r>
          <a:endParaRPr lang="en-US" sz="1600" kern="1200" dirty="0">
            <a:solidFill>
              <a:schemeClr val="tx1"/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ms-BN" sz="1600" kern="1200" dirty="0"/>
        </a:p>
      </dsp:txBody>
      <dsp:txXfrm rot="5400000">
        <a:off x="4187475" y="265286"/>
        <a:ext cx="3965227" cy="39652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02988-FA17-45C9-83C5-603678084EC9}" type="datetimeFigureOut">
              <a:rPr lang="id-ID" smtClean="0"/>
              <a:pPr/>
              <a:t>22/11/2018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329DEE-EEA9-427A-A836-1E170CB7CED0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d-ID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AFE6444-4837-4D89-8355-FDC5D0F29B56}" type="slidenum">
              <a:rPr lang="id-ID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id-ID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A93E3E4-3509-4759-B2FE-972BC21CCF12}" type="slidenum">
              <a:rPr kumimoji="0" lang="id-ID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12</a:t>
            </a:fld>
            <a:endParaRPr kumimoji="0" lang="id-ID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id-ID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329DEE-EEA9-427A-A836-1E170CB7CED0}" type="slidenum">
              <a:rPr lang="id-ID" smtClean="0"/>
              <a:pPr/>
              <a:t>31</a:t>
            </a:fld>
            <a:endParaRPr lang="id-ID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175FCB-1ECE-4E93-BE3A-46889B9ABBFB}" type="slidenum">
              <a:rPr lang="id-ID" smtClean="0"/>
              <a:pPr/>
              <a:t>43</a:t>
            </a:fld>
            <a:endParaRPr lang="id-ID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A7CB4E-1BC3-0D47-95AB-693C1138DBA1}" type="slidenum">
              <a:rPr lang="id-ID" smtClean="0">
                <a:solidFill>
                  <a:prstClr val="black"/>
                </a:solidFill>
              </a:rPr>
              <a:pPr>
                <a:defRPr/>
              </a:pPr>
              <a:t>55</a:t>
            </a:fld>
            <a:endParaRPr lang="id-ID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19EA40-D09D-485D-9CDE-46AA0767D40C}" type="slidenum">
              <a:rPr lang="en-US" smtClean="0"/>
              <a:pPr/>
              <a:t>62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897A1EA-0494-47BB-B6EF-7D22BE4AAD81}" type="datetimeFigureOut">
              <a:rPr lang="id-ID" smtClean="0"/>
              <a:pPr/>
              <a:t>22/11/2018</a:t>
            </a:fld>
            <a:endParaRPr lang="id-ID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id-ID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7D9887F-0BE4-4E05-A8CE-660B3F7B179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A1EA-0494-47BB-B6EF-7D22BE4AAD81}" type="datetimeFigureOut">
              <a:rPr lang="id-ID" smtClean="0"/>
              <a:pPr/>
              <a:t>22/11/2018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9887F-0BE4-4E05-A8CE-660B3F7B179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A1EA-0494-47BB-B6EF-7D22BE4AAD81}" type="datetimeFigureOut">
              <a:rPr lang="id-ID" smtClean="0"/>
              <a:pPr/>
              <a:t>22/11/2018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9887F-0BE4-4E05-A8CE-660B3F7B179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A1EA-0494-47BB-B6EF-7D22BE4AAD81}" type="datetimeFigureOut">
              <a:rPr lang="id-ID" smtClean="0"/>
              <a:pPr/>
              <a:t>22/11/2018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9887F-0BE4-4E05-A8CE-660B3F7B179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A1EA-0494-47BB-B6EF-7D22BE4AAD81}" type="datetimeFigureOut">
              <a:rPr lang="id-ID" smtClean="0"/>
              <a:pPr/>
              <a:t>22/11/2018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9887F-0BE4-4E05-A8CE-660B3F7B179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A1EA-0494-47BB-B6EF-7D22BE4AAD81}" type="datetimeFigureOut">
              <a:rPr lang="id-ID" smtClean="0"/>
              <a:pPr/>
              <a:t>22/11/2018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9887F-0BE4-4E05-A8CE-660B3F7B179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897A1EA-0494-47BB-B6EF-7D22BE4AAD81}" type="datetimeFigureOut">
              <a:rPr lang="id-ID" smtClean="0"/>
              <a:pPr/>
              <a:t>22/11/2018</a:t>
            </a:fld>
            <a:endParaRPr lang="id-ID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7D9887F-0BE4-4E05-A8CE-660B3F7B1790}" type="slidenum">
              <a:rPr lang="id-ID" smtClean="0"/>
              <a:pPr/>
              <a:t>‹#›</a:t>
            </a:fld>
            <a:endParaRPr lang="id-ID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897A1EA-0494-47BB-B6EF-7D22BE4AAD81}" type="datetimeFigureOut">
              <a:rPr lang="id-ID" smtClean="0"/>
              <a:pPr/>
              <a:t>22/11/2018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7D9887F-0BE4-4E05-A8CE-660B3F7B179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A1EA-0494-47BB-B6EF-7D22BE4AAD81}" type="datetimeFigureOut">
              <a:rPr lang="id-ID" smtClean="0"/>
              <a:pPr/>
              <a:t>22/11/2018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9887F-0BE4-4E05-A8CE-660B3F7B179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A1EA-0494-47BB-B6EF-7D22BE4AAD81}" type="datetimeFigureOut">
              <a:rPr lang="id-ID" smtClean="0"/>
              <a:pPr/>
              <a:t>22/11/2018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9887F-0BE4-4E05-A8CE-660B3F7B179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A1EA-0494-47BB-B6EF-7D22BE4AAD81}" type="datetimeFigureOut">
              <a:rPr lang="id-ID" smtClean="0"/>
              <a:pPr/>
              <a:t>22/11/2018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D9887F-0BE4-4E05-A8CE-660B3F7B1790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897A1EA-0494-47BB-B6EF-7D22BE4AAD81}" type="datetimeFigureOut">
              <a:rPr lang="id-ID" smtClean="0"/>
              <a:pPr/>
              <a:t>22/11/2018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47D9887F-0BE4-4E05-A8CE-660B3F7B1790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tbn2.google.com/images?q=tbn:Yjtmg9-bmOpCyM:http://www.e-learningstrategy.sa.gov.au/uploaded_files/0926162957_patient_safety.gif" TargetMode="Externa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caring%20again.xspf" TargetMode="Externa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"/>
            <a:ext cx="8458200" cy="2780928"/>
          </a:xfrm>
        </p:spPr>
        <p:txBody>
          <a:bodyPr>
            <a:normAutofit/>
          </a:bodyPr>
          <a:lstStyle/>
          <a:p>
            <a:r>
              <a:rPr lang="id-ID" dirty="0" smtClean="0"/>
              <a:t>KONSEP PCC </a:t>
            </a:r>
            <a:br>
              <a:rPr lang="id-ID" dirty="0" smtClean="0"/>
            </a:br>
            <a:r>
              <a:rPr lang="id-ID" dirty="0" smtClean="0"/>
              <a:t>(</a:t>
            </a:r>
            <a:r>
              <a:rPr lang="id-ID" i="1" dirty="0" smtClean="0"/>
              <a:t>Patient Centered Care</a:t>
            </a:r>
            <a:r>
              <a:rPr lang="id-ID" dirty="0" smtClean="0"/>
              <a:t>) dalam </a:t>
            </a:r>
            <a:br>
              <a:rPr lang="id-ID" dirty="0" smtClean="0"/>
            </a:br>
            <a:r>
              <a:rPr lang="id-ID" dirty="0" smtClean="0"/>
              <a:t>ASUHAN KEPERAWATAN</a:t>
            </a:r>
            <a:endParaRPr lang="id-ID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d-ID" dirty="0" smtClean="0"/>
              <a:t>Puji Rahayu, Skep. Ns. Mkep.</a:t>
            </a:r>
            <a:endParaRPr lang="id-ID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833664"/>
            <a:ext cx="3096344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589112"/>
          </a:xfrm>
        </p:spPr>
        <p:txBody>
          <a:bodyPr/>
          <a:lstStyle/>
          <a:p>
            <a:r>
              <a:rPr lang="id-ID" dirty="0" smtClean="0"/>
              <a:t>DASAR HUKUM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tx1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id-ID" dirty="0" smtClean="0">
                <a:solidFill>
                  <a:schemeClr val="bg1"/>
                </a:solidFill>
              </a:rPr>
              <a:t>Undang-Undang No. 44 Tahun 2009</a:t>
            </a:r>
          </a:p>
          <a:p>
            <a:pPr>
              <a:buNone/>
            </a:pPr>
            <a:r>
              <a:rPr lang="id-ID" dirty="0" smtClean="0">
                <a:solidFill>
                  <a:schemeClr val="bg1"/>
                </a:solidFill>
              </a:rPr>
              <a:t>Pasal 29 ayat 1 (b)</a:t>
            </a:r>
          </a:p>
          <a:p>
            <a:pPr>
              <a:buNone/>
            </a:pPr>
            <a:endParaRPr lang="id-ID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id-ID" dirty="0" smtClean="0">
                <a:solidFill>
                  <a:schemeClr val="bg1"/>
                </a:solidFill>
              </a:rPr>
              <a:t>Setiap Rumah Sakit mempunyai kewajiban memberi pelayanan kesehatan yang </a:t>
            </a:r>
            <a:r>
              <a:rPr lang="id-ID" dirty="0" smtClean="0">
                <a:solidFill>
                  <a:srgbClr val="FFFF00"/>
                </a:solidFill>
              </a:rPr>
              <a:t>aman, bermutu, antidiskriminasi dan efektif dengan mengutamakan kepentingan pasien sesuai dengan standar pelayanan Rumah Sakit.</a:t>
            </a:r>
          </a:p>
          <a:p>
            <a:pPr algn="ctr">
              <a:buNone/>
            </a:pP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BN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57BD8F-4D33-40C6-8AF8-3F75A3F220FC}" type="slidenum">
              <a:rPr lang="id-ID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</a:t>
            </a:fld>
            <a:endParaRPr lang="id-ID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6323" name="Rectangle 2"/>
          <p:cNvSpPr>
            <a:spLocks noChangeArrowheads="1"/>
          </p:cNvSpPr>
          <p:nvPr/>
        </p:nvSpPr>
        <p:spPr bwMode="auto">
          <a:xfrm>
            <a:off x="107951" y="609426"/>
            <a:ext cx="8856663" cy="67095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>
            <a:solidFill>
              <a:schemeClr val="tx1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marL="342900" lvl="1" indent="-2286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 err="1"/>
              <a:t>Std</a:t>
            </a:r>
            <a:r>
              <a:rPr lang="en-US" sz="2000" b="1" dirty="0"/>
              <a:t> HPK.1.  : RS </a:t>
            </a:r>
            <a:r>
              <a:rPr lang="en-US" sz="2000" b="1" dirty="0" err="1"/>
              <a:t>bertangg-jwb</a:t>
            </a:r>
            <a:r>
              <a:rPr lang="en-US" sz="2000" b="1" dirty="0"/>
              <a:t> </a:t>
            </a:r>
            <a:r>
              <a:rPr lang="en-US" sz="2000" b="1" dirty="0" err="1"/>
              <a:t>utk</a:t>
            </a:r>
            <a:r>
              <a:rPr lang="en-US" sz="2000" b="1" dirty="0"/>
              <a:t> </a:t>
            </a:r>
            <a:r>
              <a:rPr lang="en-US" sz="2000" b="1" dirty="0" err="1"/>
              <a:t>memberikan</a:t>
            </a:r>
            <a:r>
              <a:rPr lang="en-US" sz="2000" b="1" dirty="0"/>
              <a:t> proses </a:t>
            </a:r>
            <a:r>
              <a:rPr lang="en-US" sz="2000" b="1" dirty="0" err="1"/>
              <a:t>yg</a:t>
            </a:r>
            <a:r>
              <a:rPr lang="en-US" sz="2000" b="1" dirty="0"/>
              <a:t> </a:t>
            </a:r>
            <a:r>
              <a:rPr lang="en-US" sz="2000" b="1" dirty="0" err="1"/>
              <a:t>mendukung</a:t>
            </a:r>
            <a:r>
              <a:rPr lang="en-US" sz="2000" b="1" dirty="0"/>
              <a:t> </a:t>
            </a:r>
            <a:r>
              <a:rPr lang="en-US" sz="2000" b="1" dirty="0" err="1"/>
              <a:t>hak</a:t>
            </a:r>
            <a:r>
              <a:rPr lang="en-US" sz="2000" b="1" dirty="0"/>
              <a:t> </a:t>
            </a:r>
            <a:r>
              <a:rPr lang="en-US" sz="2000" b="1" dirty="0" err="1"/>
              <a:t>pasien</a:t>
            </a:r>
            <a:r>
              <a:rPr lang="en-US" sz="2000" b="1" dirty="0"/>
              <a:t> </a:t>
            </a:r>
            <a:r>
              <a:rPr lang="en-US" sz="2000" b="1" dirty="0" err="1"/>
              <a:t>dan</a:t>
            </a:r>
            <a:r>
              <a:rPr lang="en-US" sz="2000" b="1" dirty="0"/>
              <a:t> </a:t>
            </a:r>
            <a:r>
              <a:rPr lang="en-US" sz="2000" b="1" dirty="0" err="1"/>
              <a:t>keluarganya</a:t>
            </a:r>
            <a:r>
              <a:rPr lang="en-US" sz="2000" b="1" dirty="0"/>
              <a:t> </a:t>
            </a:r>
            <a:r>
              <a:rPr lang="en-US" sz="2000" b="1" dirty="0" err="1"/>
              <a:t>selama</a:t>
            </a:r>
            <a:r>
              <a:rPr lang="en-US" sz="2000" b="1" dirty="0"/>
              <a:t> </a:t>
            </a:r>
            <a:r>
              <a:rPr lang="en-US" sz="2000" b="1" dirty="0" err="1"/>
              <a:t>dlm</a:t>
            </a:r>
            <a:r>
              <a:rPr lang="en-US" sz="2000" b="1" dirty="0"/>
              <a:t> </a:t>
            </a:r>
            <a:r>
              <a:rPr lang="en-US" sz="2000" b="1" dirty="0" err="1"/>
              <a:t>pelayanan</a:t>
            </a:r>
            <a:r>
              <a:rPr lang="en-US" sz="2000" b="1" dirty="0"/>
              <a:t>.</a:t>
            </a:r>
          </a:p>
          <a:p>
            <a:pPr marL="342900" lvl="1" indent="-2286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 err="1"/>
              <a:t>Std</a:t>
            </a:r>
            <a:r>
              <a:rPr lang="en-US" sz="2000" b="1" dirty="0"/>
              <a:t> HPK.1.1.  : </a:t>
            </a:r>
            <a:r>
              <a:rPr lang="en-US" sz="2000" b="1" dirty="0" err="1"/>
              <a:t>Pelayanan</a:t>
            </a:r>
            <a:r>
              <a:rPr lang="en-US" sz="2000" b="1" dirty="0"/>
              <a:t> </a:t>
            </a:r>
            <a:r>
              <a:rPr lang="en-US" sz="2000" b="1" dirty="0" err="1"/>
              <a:t>dilaksanakan</a:t>
            </a:r>
            <a:r>
              <a:rPr lang="en-US" sz="2000" b="1" dirty="0"/>
              <a:t> </a:t>
            </a:r>
            <a:r>
              <a:rPr lang="en-US" sz="2000" b="1" dirty="0" err="1"/>
              <a:t>dgn</a:t>
            </a:r>
            <a:r>
              <a:rPr lang="en-US" sz="2000" b="1" dirty="0"/>
              <a:t> </a:t>
            </a:r>
            <a:r>
              <a:rPr lang="en-US" sz="2000" b="1" u="sng" dirty="0" err="1"/>
              <a:t>penuh</a:t>
            </a:r>
            <a:r>
              <a:rPr lang="en-US" sz="2000" b="1" u="sng" dirty="0"/>
              <a:t> </a:t>
            </a:r>
            <a:r>
              <a:rPr lang="en-US" sz="2000" b="1" u="sng" dirty="0" err="1"/>
              <a:t>perhatian</a:t>
            </a:r>
            <a:r>
              <a:rPr lang="en-US" sz="2000" b="1" u="sng" dirty="0"/>
              <a:t> </a:t>
            </a:r>
            <a:r>
              <a:rPr lang="en-US" sz="2000" b="1" u="sng" dirty="0" err="1"/>
              <a:t>dan</a:t>
            </a:r>
            <a:r>
              <a:rPr lang="en-US" sz="2000" b="1" u="sng" dirty="0"/>
              <a:t> </a:t>
            </a:r>
            <a:r>
              <a:rPr lang="en-US" sz="2000" b="1" u="sng" dirty="0" err="1"/>
              <a:t>menghormati</a:t>
            </a:r>
            <a:r>
              <a:rPr lang="en-US" sz="2000" b="1" u="sng" dirty="0"/>
              <a:t> </a:t>
            </a:r>
            <a:r>
              <a:rPr lang="en-US" sz="2000" b="1" u="sng" dirty="0" err="1"/>
              <a:t>nilai-nilai</a:t>
            </a:r>
            <a:r>
              <a:rPr lang="en-US" sz="2000" b="1" u="sng" dirty="0"/>
              <a:t> </a:t>
            </a:r>
            <a:r>
              <a:rPr lang="en-US" sz="2000" b="1" u="sng" dirty="0" err="1"/>
              <a:t>pribadi</a:t>
            </a:r>
            <a:r>
              <a:rPr lang="en-US" sz="2000" b="1" u="sng" dirty="0"/>
              <a:t> </a:t>
            </a:r>
            <a:r>
              <a:rPr lang="en-US" sz="2000" b="1" u="sng" dirty="0" err="1"/>
              <a:t>dan</a:t>
            </a:r>
            <a:r>
              <a:rPr lang="en-US" sz="2000" b="1" u="sng" dirty="0"/>
              <a:t> </a:t>
            </a:r>
            <a:r>
              <a:rPr lang="en-US" sz="2000" b="1" u="sng" dirty="0" err="1"/>
              <a:t>kepercayaan</a:t>
            </a:r>
            <a:r>
              <a:rPr lang="en-US" sz="2000" b="1" u="sng" dirty="0"/>
              <a:t> </a:t>
            </a:r>
            <a:r>
              <a:rPr lang="en-US" sz="2000" b="1" u="sng" dirty="0" err="1"/>
              <a:t>pasien</a:t>
            </a:r>
            <a:r>
              <a:rPr lang="en-US" sz="2000" b="1" u="sng" dirty="0"/>
              <a:t>.</a:t>
            </a:r>
          </a:p>
          <a:p>
            <a:pPr marL="342900" lvl="1" indent="-2286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 err="1"/>
              <a:t>Std</a:t>
            </a:r>
            <a:r>
              <a:rPr lang="en-US" sz="2000" b="1" dirty="0"/>
              <a:t> HPK.1.2.  : </a:t>
            </a:r>
            <a:r>
              <a:rPr lang="en-US" sz="2000" b="1" dirty="0" err="1"/>
              <a:t>Pelayanan</a:t>
            </a:r>
            <a:r>
              <a:rPr lang="en-US" sz="2000" b="1" dirty="0"/>
              <a:t> </a:t>
            </a:r>
            <a:r>
              <a:rPr lang="en-US" sz="2000" b="1" dirty="0" err="1"/>
              <a:t>menghormati</a:t>
            </a:r>
            <a:r>
              <a:rPr lang="en-US" sz="2000" b="1" dirty="0"/>
              <a:t> </a:t>
            </a:r>
            <a:r>
              <a:rPr lang="en-US" sz="2000" b="1" dirty="0" err="1"/>
              <a:t>kebutuhan</a:t>
            </a:r>
            <a:r>
              <a:rPr lang="en-US" sz="2000" b="1" dirty="0"/>
              <a:t> </a:t>
            </a:r>
            <a:r>
              <a:rPr lang="en-US" sz="2000" b="1" dirty="0" err="1"/>
              <a:t>privasi</a:t>
            </a:r>
            <a:r>
              <a:rPr lang="en-US" sz="2000" b="1" dirty="0"/>
              <a:t> </a:t>
            </a:r>
            <a:r>
              <a:rPr lang="en-US" sz="2000" b="1" dirty="0" err="1"/>
              <a:t>pasien</a:t>
            </a:r>
            <a:r>
              <a:rPr lang="en-US" sz="2000" b="1" dirty="0"/>
              <a:t>.</a:t>
            </a:r>
          </a:p>
          <a:p>
            <a:pPr marL="342900" lvl="1" indent="-2286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 err="1"/>
              <a:t>Std</a:t>
            </a:r>
            <a:r>
              <a:rPr lang="en-US" sz="2000" b="1" dirty="0"/>
              <a:t> HPK.2.  : RS </a:t>
            </a:r>
            <a:r>
              <a:rPr lang="en-US" sz="2000" b="1" dirty="0" err="1"/>
              <a:t>mendukung</a:t>
            </a:r>
            <a:r>
              <a:rPr lang="en-US" sz="2000" b="1" dirty="0"/>
              <a:t> </a:t>
            </a:r>
            <a:r>
              <a:rPr lang="en-US" sz="2000" b="1" dirty="0" err="1"/>
              <a:t>hak</a:t>
            </a:r>
            <a:r>
              <a:rPr lang="en-US" sz="2000" b="1" dirty="0"/>
              <a:t> </a:t>
            </a:r>
            <a:r>
              <a:rPr lang="en-US" sz="2000" b="1" dirty="0" err="1"/>
              <a:t>pasien</a:t>
            </a:r>
            <a:r>
              <a:rPr lang="en-US" sz="2000" b="1" dirty="0"/>
              <a:t> </a:t>
            </a:r>
            <a:r>
              <a:rPr lang="en-US" sz="2000" b="1" dirty="0" err="1"/>
              <a:t>dan</a:t>
            </a:r>
            <a:r>
              <a:rPr lang="en-US" sz="2000" b="1" dirty="0"/>
              <a:t> </a:t>
            </a:r>
            <a:r>
              <a:rPr lang="en-US" sz="2000" b="1" dirty="0" err="1"/>
              <a:t>keluarga</a:t>
            </a:r>
            <a:r>
              <a:rPr lang="en-US" sz="2000" b="1" dirty="0"/>
              <a:t> </a:t>
            </a:r>
            <a:r>
              <a:rPr lang="en-US" sz="2000" b="1" dirty="0" err="1"/>
              <a:t>utk</a:t>
            </a:r>
            <a:r>
              <a:rPr lang="en-US" sz="2000" b="1" dirty="0"/>
              <a:t> </a:t>
            </a:r>
            <a:r>
              <a:rPr lang="en-US" sz="2000" b="1" dirty="0" err="1"/>
              <a:t>berpartisipasi</a:t>
            </a:r>
            <a:r>
              <a:rPr lang="en-US" sz="2000" b="1" dirty="0"/>
              <a:t> </a:t>
            </a:r>
            <a:r>
              <a:rPr lang="en-US" sz="2000" b="1" dirty="0" err="1"/>
              <a:t>dalam</a:t>
            </a:r>
            <a:r>
              <a:rPr lang="en-US" sz="2000" b="1" dirty="0"/>
              <a:t> proses </a:t>
            </a:r>
            <a:r>
              <a:rPr lang="en-US" sz="2000" b="1" dirty="0" err="1"/>
              <a:t>pelayanan</a:t>
            </a:r>
            <a:r>
              <a:rPr lang="en-US" sz="2000" b="1" dirty="0"/>
              <a:t>.</a:t>
            </a:r>
          </a:p>
          <a:p>
            <a:pPr marL="342900" lvl="1" indent="-2286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 err="1"/>
              <a:t>Std</a:t>
            </a:r>
            <a:r>
              <a:rPr lang="en-US" sz="2000" b="1" dirty="0"/>
              <a:t> HPK.2.1.  : RS </a:t>
            </a:r>
            <a:r>
              <a:rPr lang="en-US" sz="2000" b="1" dirty="0" err="1"/>
              <a:t>memberitahu</a:t>
            </a:r>
            <a:r>
              <a:rPr lang="en-US" sz="2000" b="1" dirty="0"/>
              <a:t> </a:t>
            </a:r>
            <a:r>
              <a:rPr lang="en-US" sz="2000" b="1" dirty="0" err="1"/>
              <a:t>pasien</a:t>
            </a:r>
            <a:r>
              <a:rPr lang="en-US" sz="2000" b="1" dirty="0"/>
              <a:t> </a:t>
            </a:r>
            <a:r>
              <a:rPr lang="en-US" sz="2000" b="1" dirty="0" err="1"/>
              <a:t>dan</a:t>
            </a:r>
            <a:r>
              <a:rPr lang="en-US" sz="2000" b="1" dirty="0"/>
              <a:t> </a:t>
            </a:r>
            <a:r>
              <a:rPr lang="en-US" sz="2000" b="1" dirty="0" err="1"/>
              <a:t>keluarga</a:t>
            </a:r>
            <a:r>
              <a:rPr lang="en-US" sz="2000" b="1" dirty="0"/>
              <a:t>, </a:t>
            </a:r>
            <a:r>
              <a:rPr lang="en-US" sz="2000" b="1" dirty="0" err="1"/>
              <a:t>dgn</a:t>
            </a:r>
            <a:r>
              <a:rPr lang="en-US" sz="2000" b="1" dirty="0"/>
              <a:t> </a:t>
            </a:r>
            <a:r>
              <a:rPr lang="en-US" sz="2000" b="1" dirty="0" err="1"/>
              <a:t>cara</a:t>
            </a:r>
            <a:r>
              <a:rPr lang="en-US" sz="2000" b="1" dirty="0"/>
              <a:t> </a:t>
            </a:r>
            <a:r>
              <a:rPr lang="en-US" sz="2000" b="1" dirty="0" err="1"/>
              <a:t>dan</a:t>
            </a:r>
            <a:r>
              <a:rPr lang="en-US" sz="2000" b="1" dirty="0"/>
              <a:t> </a:t>
            </a:r>
            <a:r>
              <a:rPr lang="en-US" sz="2000" b="1" dirty="0" err="1"/>
              <a:t>bahasa</a:t>
            </a:r>
            <a:r>
              <a:rPr lang="en-US" sz="2000" b="1" dirty="0"/>
              <a:t> </a:t>
            </a:r>
            <a:r>
              <a:rPr lang="en-US" sz="2000" b="1" dirty="0" err="1"/>
              <a:t>yg</a:t>
            </a:r>
            <a:r>
              <a:rPr lang="en-US" sz="2000" b="1" dirty="0"/>
              <a:t> </a:t>
            </a:r>
            <a:r>
              <a:rPr lang="en-US" sz="2000" b="1" dirty="0" err="1"/>
              <a:t>dpt</a:t>
            </a:r>
            <a:r>
              <a:rPr lang="en-US" sz="2000" b="1" dirty="0"/>
              <a:t> </a:t>
            </a:r>
            <a:r>
              <a:rPr lang="en-US" sz="2000" b="1" dirty="0" err="1"/>
              <a:t>dimengerti</a:t>
            </a:r>
            <a:r>
              <a:rPr lang="en-US" sz="2000" b="1" dirty="0"/>
              <a:t> </a:t>
            </a:r>
            <a:r>
              <a:rPr lang="en-US" sz="2000" b="1" dirty="0" err="1"/>
              <a:t>ttg</a:t>
            </a:r>
            <a:r>
              <a:rPr lang="en-US" sz="2000" b="1" dirty="0"/>
              <a:t> proses </a:t>
            </a:r>
            <a:r>
              <a:rPr lang="en-US" sz="2000" b="1" dirty="0" err="1"/>
              <a:t>bagaimana</a:t>
            </a:r>
            <a:r>
              <a:rPr lang="en-US" sz="2000" b="1" dirty="0"/>
              <a:t> </a:t>
            </a:r>
            <a:r>
              <a:rPr lang="en-US" sz="2000" b="1" dirty="0" err="1"/>
              <a:t>mereka</a:t>
            </a:r>
            <a:r>
              <a:rPr lang="en-US" sz="2000" b="1" dirty="0"/>
              <a:t> </a:t>
            </a:r>
            <a:r>
              <a:rPr lang="en-US" sz="2000" b="1" dirty="0" err="1"/>
              <a:t>akan</a:t>
            </a:r>
            <a:r>
              <a:rPr lang="en-US" sz="2000" b="1" dirty="0"/>
              <a:t> </a:t>
            </a:r>
            <a:r>
              <a:rPr lang="en-US" sz="2000" b="1" dirty="0" err="1"/>
              <a:t>diberitahu</a:t>
            </a:r>
            <a:r>
              <a:rPr lang="en-US" sz="2000" b="1" dirty="0"/>
              <a:t> </a:t>
            </a:r>
            <a:r>
              <a:rPr lang="en-US" sz="2000" b="1" u="sng" dirty="0" err="1"/>
              <a:t>ttg</a:t>
            </a:r>
            <a:r>
              <a:rPr lang="en-US" sz="2000" b="1" u="sng" dirty="0"/>
              <a:t> </a:t>
            </a:r>
            <a:r>
              <a:rPr lang="en-US" sz="2000" b="1" u="sng" dirty="0" err="1"/>
              <a:t>kondisi</a:t>
            </a:r>
            <a:r>
              <a:rPr lang="en-US" sz="2000" b="1" u="sng" dirty="0"/>
              <a:t> </a:t>
            </a:r>
            <a:r>
              <a:rPr lang="en-US" sz="2000" b="1" u="sng" dirty="0" err="1"/>
              <a:t>medis</a:t>
            </a:r>
            <a:r>
              <a:rPr lang="en-US" sz="2000" b="1" u="sng" dirty="0"/>
              <a:t> </a:t>
            </a:r>
            <a:r>
              <a:rPr lang="en-US" sz="2000" b="1" u="sng" dirty="0" err="1"/>
              <a:t>dan</a:t>
            </a:r>
            <a:r>
              <a:rPr lang="en-US" sz="2000" b="1" u="sng" dirty="0"/>
              <a:t> </a:t>
            </a:r>
            <a:r>
              <a:rPr lang="en-US" sz="2000" b="1" u="sng" dirty="0" err="1"/>
              <a:t>setiap</a:t>
            </a:r>
            <a:r>
              <a:rPr lang="en-US" sz="2000" b="1" u="sng" dirty="0"/>
              <a:t> diagnosis </a:t>
            </a:r>
            <a:r>
              <a:rPr lang="en-US" sz="2000" b="1" u="sng" dirty="0" err="1"/>
              <a:t>pasti</a:t>
            </a:r>
            <a:r>
              <a:rPr lang="en-US" sz="2000" b="1" dirty="0"/>
              <a:t>, </a:t>
            </a:r>
            <a:r>
              <a:rPr lang="en-US" sz="2000" b="1" dirty="0" err="1"/>
              <a:t>bagaimana</a:t>
            </a:r>
            <a:r>
              <a:rPr lang="en-US" sz="2000" b="1" dirty="0"/>
              <a:t> </a:t>
            </a:r>
            <a:r>
              <a:rPr lang="en-US" sz="2000" b="1" dirty="0" err="1"/>
              <a:t>mereka</a:t>
            </a:r>
            <a:r>
              <a:rPr lang="en-US" sz="2000" b="1" dirty="0"/>
              <a:t> </a:t>
            </a:r>
            <a:r>
              <a:rPr lang="en-US" sz="2000" b="1" dirty="0" err="1"/>
              <a:t>ingin</a:t>
            </a:r>
            <a:r>
              <a:rPr lang="en-US" sz="2000" b="1" dirty="0"/>
              <a:t> </a:t>
            </a:r>
            <a:r>
              <a:rPr lang="en-US" sz="2000" b="1" dirty="0" err="1"/>
              <a:t>dijelaskan</a:t>
            </a:r>
            <a:r>
              <a:rPr lang="en-US" sz="2000" b="1" dirty="0"/>
              <a:t> </a:t>
            </a:r>
            <a:r>
              <a:rPr lang="en-US" sz="2000" b="1" dirty="0" err="1"/>
              <a:t>ttg</a:t>
            </a:r>
            <a:r>
              <a:rPr lang="en-US" sz="2000" b="1" dirty="0"/>
              <a:t> </a:t>
            </a:r>
            <a:r>
              <a:rPr lang="en-US" sz="2000" b="1" u="sng" dirty="0" err="1"/>
              <a:t>rencana</a:t>
            </a:r>
            <a:r>
              <a:rPr lang="en-US" sz="2000" b="1" u="sng" dirty="0"/>
              <a:t> </a:t>
            </a:r>
            <a:r>
              <a:rPr lang="en-US" sz="2000" b="1" u="sng" dirty="0" err="1"/>
              <a:t>pelayanan</a:t>
            </a:r>
            <a:r>
              <a:rPr lang="en-US" sz="2000" b="1" u="sng" dirty="0"/>
              <a:t> </a:t>
            </a:r>
            <a:r>
              <a:rPr lang="en-US" sz="2000" b="1" u="sng" dirty="0" err="1"/>
              <a:t>dan</a:t>
            </a:r>
            <a:r>
              <a:rPr lang="en-US" sz="2000" b="1" u="sng" dirty="0"/>
              <a:t> </a:t>
            </a:r>
            <a:r>
              <a:rPr lang="en-US" sz="2000" b="1" u="sng" dirty="0" err="1"/>
              <a:t>pengobatan</a:t>
            </a:r>
            <a:r>
              <a:rPr lang="en-US" sz="2000" b="1" u="sng" dirty="0"/>
              <a:t>, </a:t>
            </a:r>
            <a:r>
              <a:rPr lang="en-US" sz="2000" b="1" dirty="0" err="1"/>
              <a:t>serta</a:t>
            </a:r>
            <a:r>
              <a:rPr lang="en-US" sz="2000" b="1" dirty="0"/>
              <a:t> </a:t>
            </a:r>
            <a:r>
              <a:rPr lang="en-US" sz="2000" b="1" dirty="0" err="1"/>
              <a:t>bagaimana</a:t>
            </a:r>
            <a:r>
              <a:rPr lang="en-US" sz="2000" b="1" dirty="0"/>
              <a:t> </a:t>
            </a:r>
            <a:r>
              <a:rPr lang="en-US" sz="2000" b="1" dirty="0" err="1"/>
              <a:t>mereka</a:t>
            </a:r>
            <a:r>
              <a:rPr lang="en-US" sz="2000" b="1" dirty="0"/>
              <a:t> </a:t>
            </a:r>
            <a:r>
              <a:rPr lang="en-US" sz="2000" b="1" dirty="0" err="1"/>
              <a:t>dapat</a:t>
            </a:r>
            <a:r>
              <a:rPr lang="en-US" sz="2000" b="1" dirty="0"/>
              <a:t> </a:t>
            </a:r>
            <a:r>
              <a:rPr lang="en-US" sz="2000" b="1" u="sng" dirty="0" err="1"/>
              <a:t>berpartisipasi</a:t>
            </a:r>
            <a:r>
              <a:rPr lang="en-US" sz="2000" b="1" u="sng" dirty="0"/>
              <a:t> </a:t>
            </a:r>
            <a:r>
              <a:rPr lang="en-US" sz="2000" b="1" u="sng" dirty="0" err="1"/>
              <a:t>dalam</a:t>
            </a:r>
            <a:r>
              <a:rPr lang="en-US" sz="2000" b="1" u="sng" dirty="0"/>
              <a:t> </a:t>
            </a:r>
            <a:r>
              <a:rPr lang="en-US" sz="2000" b="1" u="sng" dirty="0" err="1"/>
              <a:t>keputusan</a:t>
            </a:r>
            <a:r>
              <a:rPr lang="en-US" sz="2000" b="1" u="sng" dirty="0"/>
              <a:t> </a:t>
            </a:r>
            <a:r>
              <a:rPr lang="en-US" sz="2000" b="1" u="sng" dirty="0" err="1"/>
              <a:t>pelayanan</a:t>
            </a:r>
            <a:r>
              <a:rPr lang="en-US" sz="2000" b="1" dirty="0"/>
              <a:t>, </a:t>
            </a:r>
            <a:r>
              <a:rPr lang="en-US" sz="2000" b="1" dirty="0" err="1"/>
              <a:t>bila</a:t>
            </a:r>
            <a:r>
              <a:rPr lang="en-US" sz="2000" b="1" dirty="0"/>
              <a:t> </a:t>
            </a:r>
            <a:r>
              <a:rPr lang="en-US" sz="2000" b="1" dirty="0" err="1"/>
              <a:t>mereka</a:t>
            </a:r>
            <a:r>
              <a:rPr lang="en-US" sz="2000" b="1" dirty="0"/>
              <a:t> </a:t>
            </a:r>
            <a:r>
              <a:rPr lang="en-US" sz="2000" b="1" dirty="0" err="1"/>
              <a:t>memintanya</a:t>
            </a:r>
            <a:r>
              <a:rPr lang="en-US" sz="2000" b="1" dirty="0"/>
              <a:t>.</a:t>
            </a:r>
          </a:p>
          <a:p>
            <a:pPr marL="342900" lvl="1" indent="-2286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dirty="0" err="1"/>
              <a:t>Std</a:t>
            </a:r>
            <a:r>
              <a:rPr lang="en-US" sz="2000" b="1" dirty="0"/>
              <a:t> HPK.2.1.1.  : RS </a:t>
            </a:r>
            <a:r>
              <a:rPr lang="en-US" sz="2000" b="1" dirty="0" err="1"/>
              <a:t>memberitahu</a:t>
            </a:r>
            <a:r>
              <a:rPr lang="en-US" sz="2000" b="1" dirty="0"/>
              <a:t> </a:t>
            </a:r>
            <a:r>
              <a:rPr lang="en-US" sz="2000" b="1" dirty="0" err="1"/>
              <a:t>pasien</a:t>
            </a:r>
            <a:r>
              <a:rPr lang="en-US" sz="2000" b="1" dirty="0"/>
              <a:t> </a:t>
            </a:r>
            <a:r>
              <a:rPr lang="en-US" sz="2000" b="1" dirty="0" err="1"/>
              <a:t>dan</a:t>
            </a:r>
            <a:r>
              <a:rPr lang="en-US" sz="2000" b="1" dirty="0"/>
              <a:t> </a:t>
            </a:r>
            <a:r>
              <a:rPr lang="en-US" sz="2000" b="1" dirty="0" err="1"/>
              <a:t>keluarganya</a:t>
            </a:r>
            <a:r>
              <a:rPr lang="en-US" sz="2000" b="1" dirty="0"/>
              <a:t> </a:t>
            </a:r>
            <a:r>
              <a:rPr lang="en-US" sz="2000" b="1" dirty="0" err="1"/>
              <a:t>ttg</a:t>
            </a:r>
            <a:r>
              <a:rPr lang="en-US" sz="2000" b="1" dirty="0"/>
              <a:t> </a:t>
            </a:r>
            <a:r>
              <a:rPr lang="en-US" sz="2000" b="1" dirty="0" err="1"/>
              <a:t>bagaimana</a:t>
            </a:r>
            <a:r>
              <a:rPr lang="en-US" sz="2000" b="1" dirty="0"/>
              <a:t> </a:t>
            </a:r>
            <a:r>
              <a:rPr lang="en-US" sz="2000" b="1" dirty="0" err="1"/>
              <a:t>mereka</a:t>
            </a:r>
            <a:r>
              <a:rPr lang="en-US" sz="2000" b="1" dirty="0"/>
              <a:t> </a:t>
            </a:r>
            <a:r>
              <a:rPr lang="en-US" sz="2000" b="1" dirty="0" err="1"/>
              <a:t>akan</a:t>
            </a:r>
            <a:r>
              <a:rPr lang="en-US" sz="2000" b="1" dirty="0"/>
              <a:t> </a:t>
            </a:r>
            <a:r>
              <a:rPr lang="en-US" sz="2000" b="1" dirty="0" err="1"/>
              <a:t>dijelaskan</a:t>
            </a:r>
            <a:r>
              <a:rPr lang="en-US" sz="2000" b="1" dirty="0"/>
              <a:t> </a:t>
            </a:r>
            <a:r>
              <a:rPr lang="en-US" sz="2000" b="1" dirty="0" err="1"/>
              <a:t>ttg</a:t>
            </a:r>
            <a:r>
              <a:rPr lang="en-US" sz="2000" b="1" dirty="0"/>
              <a:t> </a:t>
            </a:r>
            <a:r>
              <a:rPr lang="en-US" sz="2000" b="1" u="sng" dirty="0" err="1"/>
              <a:t>hasil</a:t>
            </a:r>
            <a:r>
              <a:rPr lang="en-US" sz="2000" b="1" u="sng" dirty="0"/>
              <a:t> </a:t>
            </a:r>
            <a:r>
              <a:rPr lang="en-US" sz="2000" b="1" u="sng" dirty="0" err="1"/>
              <a:t>pelayanan</a:t>
            </a:r>
            <a:r>
              <a:rPr lang="en-US" sz="2000" b="1" u="sng" dirty="0"/>
              <a:t> </a:t>
            </a:r>
            <a:r>
              <a:rPr lang="en-US" sz="2000" b="1" u="sng" dirty="0" err="1"/>
              <a:t>dan</a:t>
            </a:r>
            <a:r>
              <a:rPr lang="en-US" sz="2000" b="1" u="sng" dirty="0"/>
              <a:t> </a:t>
            </a:r>
            <a:r>
              <a:rPr lang="en-US" sz="2000" b="1" u="sng" dirty="0" err="1"/>
              <a:t>pengobatan</a:t>
            </a:r>
            <a:r>
              <a:rPr lang="en-US" sz="2000" b="1" dirty="0"/>
              <a:t>, </a:t>
            </a:r>
            <a:r>
              <a:rPr lang="en-US" sz="2000" b="1" dirty="0" err="1"/>
              <a:t>termasuk</a:t>
            </a:r>
            <a:r>
              <a:rPr lang="en-US" sz="2000" b="1" dirty="0"/>
              <a:t> </a:t>
            </a:r>
            <a:r>
              <a:rPr lang="en-US" sz="2000" b="1" u="sng" dirty="0" err="1"/>
              <a:t>hasil</a:t>
            </a:r>
            <a:r>
              <a:rPr lang="en-US" sz="2000" b="1" u="sng" dirty="0"/>
              <a:t> </a:t>
            </a:r>
            <a:r>
              <a:rPr lang="en-US" sz="2000" b="1" u="sng" dirty="0" err="1"/>
              <a:t>yg</a:t>
            </a:r>
            <a:r>
              <a:rPr lang="en-US" sz="2000" b="1" u="sng" dirty="0"/>
              <a:t> </a:t>
            </a:r>
            <a:r>
              <a:rPr lang="en-US" sz="2000" b="1" u="sng" dirty="0" err="1"/>
              <a:t>tidak</a:t>
            </a:r>
            <a:r>
              <a:rPr lang="en-US" sz="2000" b="1" u="sng" dirty="0"/>
              <a:t> </a:t>
            </a:r>
            <a:r>
              <a:rPr lang="en-US" sz="2000" b="1" u="sng" dirty="0" err="1"/>
              <a:t>diharapkan</a:t>
            </a:r>
            <a:r>
              <a:rPr lang="en-US" sz="2000" b="1" dirty="0"/>
              <a:t> </a:t>
            </a:r>
            <a:r>
              <a:rPr lang="en-US" sz="2000" b="1" dirty="0" err="1"/>
              <a:t>dan</a:t>
            </a:r>
            <a:r>
              <a:rPr lang="en-US" sz="2000" b="1" dirty="0"/>
              <a:t> </a:t>
            </a:r>
            <a:r>
              <a:rPr lang="en-US" sz="2000" b="1" dirty="0" err="1"/>
              <a:t>siapa</a:t>
            </a:r>
            <a:r>
              <a:rPr lang="en-US" sz="2000" b="1" dirty="0"/>
              <a:t> </a:t>
            </a:r>
            <a:r>
              <a:rPr lang="en-US" sz="2000" b="1" dirty="0" err="1"/>
              <a:t>yg</a:t>
            </a:r>
            <a:r>
              <a:rPr lang="en-US" sz="2000" b="1" dirty="0"/>
              <a:t> </a:t>
            </a:r>
            <a:r>
              <a:rPr lang="en-US" sz="2000" b="1" dirty="0" err="1"/>
              <a:t>akan</a:t>
            </a:r>
            <a:r>
              <a:rPr lang="en-US" sz="2000" b="1" dirty="0"/>
              <a:t> </a:t>
            </a:r>
            <a:r>
              <a:rPr lang="en-US" sz="2000" b="1" dirty="0" err="1"/>
              <a:t>memberitahukan</a:t>
            </a:r>
            <a:r>
              <a:rPr lang="en-US" sz="2000" b="1" dirty="0"/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38400" y="0"/>
            <a:ext cx="4363695" cy="523220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Standar</a:t>
            </a:r>
            <a:r>
              <a:rPr lang="en-US" sz="2800" b="1" dirty="0">
                <a:solidFill>
                  <a:schemeClr val="bg1"/>
                </a:solidFill>
              </a:rPr>
              <a:t> HPK </a:t>
            </a:r>
            <a:r>
              <a:rPr lang="en-US" sz="2800" b="1" dirty="0" err="1">
                <a:solidFill>
                  <a:schemeClr val="bg1"/>
                </a:solidFill>
              </a:rPr>
              <a:t>dan</a:t>
            </a:r>
            <a:r>
              <a:rPr lang="en-US" sz="2800" b="1" dirty="0">
                <a:solidFill>
                  <a:schemeClr val="bg1"/>
                </a:solidFill>
              </a:rPr>
              <a:t> PCC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6665387" y="1303593"/>
            <a:ext cx="1285860" cy="4502843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en-US" sz="135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696723" y="1200150"/>
            <a:ext cx="2857500" cy="97155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500" b="1" dirty="0">
                <a:solidFill>
                  <a:prstClr val="white"/>
                </a:solidFill>
                <a:latin typeface="Century Gothic" pitchFamily="34" charset="0"/>
              </a:rPr>
              <a:t>I. KELOMPOK STANDAR PELAYANAN BERFOKUS PADA PASIEN</a:t>
            </a:r>
          </a:p>
        </p:txBody>
      </p:sp>
      <p:sp>
        <p:nvSpPr>
          <p:cNvPr id="3" name="Rectangle 2"/>
          <p:cNvSpPr/>
          <p:nvPr/>
        </p:nvSpPr>
        <p:spPr>
          <a:xfrm>
            <a:off x="3685580" y="2335457"/>
            <a:ext cx="2800350" cy="8001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500" b="1" dirty="0">
                <a:solidFill>
                  <a:prstClr val="white"/>
                </a:solidFill>
                <a:latin typeface="Century Gothic" pitchFamily="34" charset="0"/>
              </a:rPr>
              <a:t>II. KELOMPOK STANDAR MANAJEMEN RS</a:t>
            </a:r>
          </a:p>
        </p:txBody>
      </p:sp>
      <p:sp>
        <p:nvSpPr>
          <p:cNvPr id="4" name="Rectangle 3"/>
          <p:cNvSpPr/>
          <p:nvPr/>
        </p:nvSpPr>
        <p:spPr>
          <a:xfrm>
            <a:off x="3713560" y="5131028"/>
            <a:ext cx="2858691" cy="6617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500" b="1" dirty="0">
                <a:solidFill>
                  <a:prstClr val="black"/>
                </a:solidFill>
                <a:latin typeface="Century Gothic" pitchFamily="34" charset="0"/>
              </a:rPr>
              <a:t>V. </a:t>
            </a:r>
            <a:r>
              <a:rPr lang="en-US" sz="1500" b="1" dirty="0">
                <a:solidFill>
                  <a:prstClr val="black"/>
                </a:solidFill>
                <a:latin typeface="Century Gothic" pitchFamily="34" charset="0"/>
              </a:rPr>
              <a:t>INTEGRASI PENDIDIKAN KESEHATAN DALAM PELAYANAN</a:t>
            </a:r>
            <a:endParaRPr lang="id-ID" sz="1500" b="1" dirty="0">
              <a:solidFill>
                <a:prstClr val="black"/>
              </a:solidFill>
              <a:latin typeface="Century Gothic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64796" y="3298318"/>
            <a:ext cx="2857500" cy="6858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500" b="1" dirty="0">
                <a:solidFill>
                  <a:prstClr val="white"/>
                </a:solidFill>
                <a:latin typeface="Century Gothic" pitchFamily="34" charset="0"/>
              </a:rPr>
              <a:t>III. SASARAN KESELAMATAN PASIEN</a:t>
            </a:r>
          </a:p>
        </p:txBody>
      </p:sp>
      <p:sp>
        <p:nvSpPr>
          <p:cNvPr id="6" name="Rectangle 5"/>
          <p:cNvSpPr/>
          <p:nvPr/>
        </p:nvSpPr>
        <p:spPr>
          <a:xfrm>
            <a:off x="-35986" y="2335456"/>
            <a:ext cx="3007786" cy="1893644"/>
          </a:xfrm>
          <a:prstGeom prst="rect">
            <a:avLst/>
          </a:prstGeom>
          <a:solidFill>
            <a:srgbClr val="002060"/>
          </a:solidFill>
          <a:ln w="381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prstClr val="white"/>
                </a:solidFill>
                <a:latin typeface="Century Gothic" pitchFamily="34" charset="0"/>
              </a:rPr>
              <a:t>STANDAR</a:t>
            </a: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prstClr val="white"/>
                </a:solidFill>
                <a:latin typeface="Century Gothic" pitchFamily="34" charset="0"/>
              </a:rPr>
              <a:t>NASIONAL AKREDITASI</a:t>
            </a: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prstClr val="white"/>
                </a:solidFill>
                <a:latin typeface="Century Gothic" pitchFamily="34" charset="0"/>
              </a:rPr>
              <a:t>RUMAH SAKIT</a:t>
            </a: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b="1" dirty="0">
                <a:solidFill>
                  <a:prstClr val="white"/>
                </a:solidFill>
                <a:latin typeface="Century Gothic" pitchFamily="34" charset="0"/>
              </a:rPr>
              <a:t>ED 1</a:t>
            </a:r>
            <a:endParaRPr lang="en-US" b="1" dirty="0">
              <a:solidFill>
                <a:prstClr val="white"/>
              </a:solidFill>
              <a:latin typeface="Century Gothic" pitchFamily="34" charset="0"/>
            </a:endParaRPr>
          </a:p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prstClr val="white"/>
                </a:solidFill>
                <a:latin typeface="Century Gothic" pitchFamily="34" charset="0"/>
              </a:rPr>
              <a:t> </a:t>
            </a:r>
            <a:endParaRPr lang="id-ID" b="1" dirty="0">
              <a:solidFill>
                <a:prstClr val="white"/>
              </a:solidFill>
              <a:latin typeface="Century Gothic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 flipV="1">
            <a:off x="3314701" y="1428750"/>
            <a:ext cx="1" cy="4137645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ight Arrow 14"/>
          <p:cNvSpPr/>
          <p:nvPr/>
        </p:nvSpPr>
        <p:spPr>
          <a:xfrm>
            <a:off x="3314700" y="1257300"/>
            <a:ext cx="400050" cy="685800"/>
          </a:xfrm>
          <a:prstGeom prst="rightArrow">
            <a:avLst>
              <a:gd name="adj1" fmla="val 50000"/>
              <a:gd name="adj2" fmla="val 28049"/>
            </a:avLst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3314701" y="4167075"/>
            <a:ext cx="400050" cy="685800"/>
          </a:xfrm>
          <a:prstGeom prst="rightArrow">
            <a:avLst>
              <a:gd name="adj1" fmla="val 50000"/>
              <a:gd name="adj2" fmla="val 28049"/>
            </a:avLst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3314700" y="3298318"/>
            <a:ext cx="400050" cy="742950"/>
          </a:xfrm>
          <a:prstGeom prst="rightArrow">
            <a:avLst>
              <a:gd name="adj1" fmla="val 50000"/>
              <a:gd name="adj2" fmla="val 28049"/>
            </a:avLst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3314700" y="2406713"/>
            <a:ext cx="400050" cy="685800"/>
          </a:xfrm>
          <a:prstGeom prst="rightArrow">
            <a:avLst>
              <a:gd name="adj1" fmla="val 50000"/>
              <a:gd name="adj2" fmla="val 28049"/>
            </a:avLst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solidFill>
                <a:prstClr val="white"/>
              </a:solidFill>
              <a:latin typeface="Calibri" panose="020F0502020204030204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2971800" y="3200400"/>
            <a:ext cx="400050" cy="0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60" name="TextBox 13"/>
          <p:cNvSpPr txBox="1">
            <a:spLocks noChangeArrowheads="1"/>
          </p:cNvSpPr>
          <p:nvPr/>
        </p:nvSpPr>
        <p:spPr bwMode="auto">
          <a:xfrm>
            <a:off x="6731794" y="2349104"/>
            <a:ext cx="124301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id-ID" sz="1200" b="1" dirty="0">
                <a:solidFill>
                  <a:prstClr val="white"/>
                </a:solidFill>
                <a:latin typeface="Arial Narrow" panose="020B0606020202030204" pitchFamily="34" charset="0"/>
              </a:rPr>
              <a:t>(PMKP,PPI,</a:t>
            </a:r>
            <a:r>
              <a:rPr lang="id-ID" sz="1200" b="1" dirty="0">
                <a:solidFill>
                  <a:srgbClr val="ED7D31">
                    <a:lumMod val="40000"/>
                    <a:lumOff val="60000"/>
                  </a:srgbClr>
                </a:solidFill>
                <a:latin typeface="Arial Narrow" panose="020B0606020202030204" pitchFamily="34" charset="0"/>
              </a:rPr>
              <a:t>TKRS</a:t>
            </a:r>
            <a:r>
              <a:rPr lang="id-ID" sz="1200" b="1" dirty="0">
                <a:solidFill>
                  <a:prstClr val="white"/>
                </a:solidFill>
                <a:latin typeface="Arial Narrow" panose="020B0606020202030204" pitchFamily="34" charset="0"/>
              </a:rPr>
              <a:t>,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id-ID" sz="1200" b="1" dirty="0">
                <a:solidFill>
                  <a:prstClr val="white"/>
                </a:solidFill>
                <a:latin typeface="Arial Narrow" panose="020B0606020202030204" pitchFamily="34" charset="0"/>
              </a:rPr>
              <a:t>MFK, </a:t>
            </a:r>
            <a:r>
              <a:rPr lang="id-ID" sz="1200" b="1" dirty="0">
                <a:solidFill>
                  <a:srgbClr val="ED7D31">
                    <a:lumMod val="40000"/>
                    <a:lumOff val="60000"/>
                  </a:srgbClr>
                </a:solidFill>
                <a:latin typeface="Arial Narrow" panose="020B0606020202030204" pitchFamily="34" charset="0"/>
              </a:rPr>
              <a:t>KKS, MIRM)</a:t>
            </a:r>
            <a:endParaRPr lang="id-ID" sz="1200" dirty="0">
              <a:solidFill>
                <a:srgbClr val="ED7D31">
                  <a:lumMod val="40000"/>
                  <a:lumOff val="60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6161" name="TextBox 18"/>
          <p:cNvSpPr txBox="1">
            <a:spLocks noChangeArrowheads="1"/>
          </p:cNvSpPr>
          <p:nvPr/>
        </p:nvSpPr>
        <p:spPr bwMode="auto">
          <a:xfrm>
            <a:off x="6687401" y="3555015"/>
            <a:ext cx="1296590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id-ID" sz="1500" b="1" dirty="0">
                <a:solidFill>
                  <a:prstClr val="white"/>
                </a:solidFill>
                <a:latin typeface="Arial Narrow" panose="020B0606020202030204" pitchFamily="34" charset="0"/>
              </a:rPr>
              <a:t>SKP</a:t>
            </a:r>
            <a:endParaRPr lang="id-ID" sz="1500" dirty="0">
              <a:solidFill>
                <a:prstClr val="white"/>
              </a:solidFill>
              <a:latin typeface="Arial Narrow" panose="020B0606020202030204" pitchFamily="34" charset="0"/>
            </a:endParaRPr>
          </a:p>
        </p:txBody>
      </p:sp>
      <p:sp>
        <p:nvSpPr>
          <p:cNvPr id="6163" name="TextBox 20"/>
          <p:cNvSpPr txBox="1">
            <a:spLocks noChangeArrowheads="1"/>
          </p:cNvSpPr>
          <p:nvPr/>
        </p:nvSpPr>
        <p:spPr bwMode="auto">
          <a:xfrm>
            <a:off x="6802042" y="2063873"/>
            <a:ext cx="101084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id-ID" sz="1200" b="1" dirty="0">
                <a:solidFill>
                  <a:srgbClr val="FFFF00"/>
                </a:solidFill>
                <a:latin typeface="Arial Narrow" panose="020B0606020202030204" pitchFamily="34" charset="0"/>
              </a:rPr>
              <a:t>     (7 BAB) </a:t>
            </a:r>
            <a:endParaRPr lang="id-ID" sz="1200" dirty="0">
              <a:solidFill>
                <a:srgbClr val="FFFF00"/>
              </a:solidFill>
              <a:latin typeface="Arial Narrow" panose="020B0606020202030204" pitchFamily="34" charset="0"/>
            </a:endParaRPr>
          </a:p>
        </p:txBody>
      </p:sp>
      <p:sp>
        <p:nvSpPr>
          <p:cNvPr id="6164" name="TextBox 21"/>
          <p:cNvSpPr txBox="1">
            <a:spLocks noChangeArrowheads="1"/>
          </p:cNvSpPr>
          <p:nvPr/>
        </p:nvSpPr>
        <p:spPr bwMode="auto">
          <a:xfrm>
            <a:off x="6894910" y="2884852"/>
            <a:ext cx="917972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id-ID" sz="1200" b="1" dirty="0">
                <a:solidFill>
                  <a:srgbClr val="FFFF00"/>
                </a:solidFill>
                <a:latin typeface="Arial Narrow" panose="020B0606020202030204" pitchFamily="34" charset="0"/>
              </a:rPr>
              <a:t> (6 BAB)</a:t>
            </a:r>
            <a:endParaRPr lang="id-ID" sz="1200" dirty="0">
              <a:solidFill>
                <a:srgbClr val="FFFF00"/>
              </a:solidFill>
              <a:latin typeface="Arial Narrow" panose="020B0606020202030204" pitchFamily="34" charset="0"/>
            </a:endParaRPr>
          </a:p>
        </p:txBody>
      </p:sp>
      <p:sp>
        <p:nvSpPr>
          <p:cNvPr id="6165" name="TextBox 22"/>
          <p:cNvSpPr txBox="1">
            <a:spLocks noChangeArrowheads="1"/>
          </p:cNvSpPr>
          <p:nvPr/>
        </p:nvSpPr>
        <p:spPr bwMode="auto">
          <a:xfrm>
            <a:off x="4842273" y="2132411"/>
            <a:ext cx="701278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id-ID" sz="1200" b="1" dirty="0">
                <a:solidFill>
                  <a:srgbClr val="70AD47">
                    <a:lumMod val="50000"/>
                  </a:srgbClr>
                </a:solidFill>
                <a:latin typeface="Arial Narrow" panose="020B0606020202030204" pitchFamily="34" charset="0"/>
              </a:rPr>
              <a:t> </a:t>
            </a:r>
            <a:endParaRPr lang="id-ID" sz="1200" dirty="0">
              <a:solidFill>
                <a:srgbClr val="70AD47">
                  <a:lumMod val="50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6166" name="TextBox 23"/>
          <p:cNvSpPr txBox="1">
            <a:spLocks noChangeArrowheads="1"/>
          </p:cNvSpPr>
          <p:nvPr/>
        </p:nvSpPr>
        <p:spPr bwMode="auto">
          <a:xfrm>
            <a:off x="4842273" y="3267076"/>
            <a:ext cx="701278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id-ID" sz="1200" b="1" dirty="0">
                <a:solidFill>
                  <a:srgbClr val="70AD47">
                    <a:lumMod val="50000"/>
                  </a:srgbClr>
                </a:solidFill>
                <a:latin typeface="Arial Narrow" panose="020B0606020202030204" pitchFamily="34" charset="0"/>
              </a:rPr>
              <a:t> </a:t>
            </a:r>
            <a:endParaRPr lang="id-ID" sz="1200" dirty="0">
              <a:solidFill>
                <a:srgbClr val="70AD47">
                  <a:lumMod val="50000"/>
                </a:srgbClr>
              </a:solidFill>
              <a:latin typeface="Arial Narrow" panose="020B0606020202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30911" y="3936640"/>
            <a:ext cx="1285860" cy="1131079"/>
          </a:xfrm>
          <a:prstGeom prst="rect">
            <a:avLst/>
          </a:prstGeom>
          <a:noFill/>
          <a:ln w="57150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1350" b="1" dirty="0">
                <a:solidFill>
                  <a:prstClr val="white"/>
                </a:solidFill>
                <a:latin typeface="Century Gothic" pitchFamily="34" charset="0"/>
              </a:rPr>
              <a:t>PONEK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1350" b="1" dirty="0">
                <a:solidFill>
                  <a:prstClr val="white"/>
                </a:solidFill>
                <a:latin typeface="Century Gothic" pitchFamily="34" charset="0"/>
              </a:rPr>
              <a:t>HIV/AIDS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1350" b="1" dirty="0">
                <a:solidFill>
                  <a:prstClr val="white"/>
                </a:solidFill>
                <a:latin typeface="Century Gothic" pitchFamily="34" charset="0"/>
              </a:rPr>
              <a:t>TB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1350" b="1" dirty="0">
                <a:solidFill>
                  <a:srgbClr val="ED7D31">
                    <a:lumMod val="40000"/>
                    <a:lumOff val="60000"/>
                  </a:srgbClr>
                </a:solidFill>
                <a:latin typeface="Century Gothic" pitchFamily="34" charset="0"/>
              </a:rPr>
              <a:t>PPRA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1350" b="1" dirty="0">
                <a:solidFill>
                  <a:srgbClr val="ED7D31">
                    <a:lumMod val="40000"/>
                    <a:lumOff val="60000"/>
                  </a:srgbClr>
                </a:solidFill>
                <a:latin typeface="Century Gothic" pitchFamily="34" charset="0"/>
              </a:rPr>
              <a:t>GERIATRI</a:t>
            </a:r>
          </a:p>
        </p:txBody>
      </p:sp>
      <p:sp>
        <p:nvSpPr>
          <p:cNvPr id="7" name="Right Arrow 6"/>
          <p:cNvSpPr/>
          <p:nvPr/>
        </p:nvSpPr>
        <p:spPr>
          <a:xfrm>
            <a:off x="6487439" y="1430513"/>
            <a:ext cx="286941" cy="363474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id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" name="Right Arrow 23"/>
          <p:cNvSpPr/>
          <p:nvPr/>
        </p:nvSpPr>
        <p:spPr>
          <a:xfrm>
            <a:off x="6400801" y="2519506"/>
            <a:ext cx="286941" cy="363474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id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6" name="Right Arrow 25"/>
          <p:cNvSpPr/>
          <p:nvPr/>
        </p:nvSpPr>
        <p:spPr>
          <a:xfrm>
            <a:off x="6410753" y="3491623"/>
            <a:ext cx="286941" cy="363474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id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3696723" y="4189366"/>
            <a:ext cx="2858691" cy="66178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500" b="1" dirty="0">
                <a:solidFill>
                  <a:prstClr val="black"/>
                </a:solidFill>
                <a:latin typeface="Century Gothic" pitchFamily="34" charset="0"/>
              </a:rPr>
              <a:t>IV. PROGRAM NASIONAL</a:t>
            </a:r>
          </a:p>
        </p:txBody>
      </p:sp>
      <p:sp>
        <p:nvSpPr>
          <p:cNvPr id="28" name="Right Arrow 27"/>
          <p:cNvSpPr/>
          <p:nvPr/>
        </p:nvSpPr>
        <p:spPr>
          <a:xfrm>
            <a:off x="3314701" y="5041207"/>
            <a:ext cx="400050" cy="685800"/>
          </a:xfrm>
          <a:prstGeom prst="rightArrow">
            <a:avLst>
              <a:gd name="adj1" fmla="val 50000"/>
              <a:gd name="adj2" fmla="val 28049"/>
            </a:avLst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" name="Right Arrow 28"/>
          <p:cNvSpPr/>
          <p:nvPr/>
        </p:nvSpPr>
        <p:spPr>
          <a:xfrm>
            <a:off x="6378826" y="4332109"/>
            <a:ext cx="286941" cy="363474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id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0" name="Right Arrow 29"/>
          <p:cNvSpPr/>
          <p:nvPr/>
        </p:nvSpPr>
        <p:spPr>
          <a:xfrm>
            <a:off x="6475349" y="5301996"/>
            <a:ext cx="286941" cy="363474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</a:pPr>
            <a:endParaRPr lang="id-ID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2" name="TextBox 20"/>
          <p:cNvSpPr txBox="1">
            <a:spLocks noChangeArrowheads="1"/>
          </p:cNvSpPr>
          <p:nvPr/>
        </p:nvSpPr>
        <p:spPr bwMode="auto">
          <a:xfrm>
            <a:off x="6774381" y="1200151"/>
            <a:ext cx="114239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id-ID" sz="1200" b="1" dirty="0">
                <a:solidFill>
                  <a:srgbClr val="FFFF00"/>
                </a:solidFill>
                <a:latin typeface="Arial Narrow" panose="020B0606020202030204" pitchFamily="34" charset="0"/>
              </a:rPr>
              <a:t>     (ARK,</a:t>
            </a:r>
            <a:r>
              <a:rPr lang="id-ID" sz="1200" b="1" dirty="0">
                <a:solidFill>
                  <a:prstClr val="white"/>
                </a:solidFill>
                <a:latin typeface="Arial Narrow" panose="020B0606020202030204" pitchFamily="34" charset="0"/>
              </a:rPr>
              <a:t>HPK,AP,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id-ID" sz="1200" b="1" dirty="0">
                <a:solidFill>
                  <a:prstClr val="white"/>
                </a:solidFill>
                <a:latin typeface="Arial Narrow" panose="020B0606020202030204" pitchFamily="34" charset="0"/>
              </a:rPr>
              <a:t> PAP,PAB</a:t>
            </a:r>
            <a:r>
              <a:rPr lang="id-ID" sz="1200" b="1" dirty="0">
                <a:solidFill>
                  <a:srgbClr val="FFFF00"/>
                </a:solidFill>
                <a:latin typeface="Arial Narrow" panose="020B0606020202030204" pitchFamily="34" charset="0"/>
              </a:rPr>
              <a:t>,PKPO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id-ID" sz="1200" b="1" dirty="0">
                <a:solidFill>
                  <a:srgbClr val="FFFF00"/>
                </a:solidFill>
                <a:latin typeface="Arial Narrow" panose="020B0606020202030204" pitchFamily="34" charset="0"/>
              </a:rPr>
              <a:t>MKE)</a:t>
            </a:r>
            <a:endParaRPr lang="id-ID" sz="1200" dirty="0">
              <a:solidFill>
                <a:srgbClr val="FFFF00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16500" y="5245608"/>
            <a:ext cx="7819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prstClr val="white"/>
                </a:solidFill>
                <a:latin typeface="Calibri" panose="020F0502020204030204"/>
              </a:rPr>
              <a:t>IPKP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Standar Nasional Akreditasi RS Edisi 1</a:t>
            </a:r>
            <a:endParaRPr lang="id-ID" dirty="0"/>
          </a:p>
        </p:txBody>
      </p:sp>
      <p:sp>
        <p:nvSpPr>
          <p:cNvPr id="33" name="Content Placeholder 3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STANDAR PEAlAYANAN BERFOKUS PADA PASIEN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44824"/>
            <a:ext cx="8568952" cy="4729712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id-ID" b="1" dirty="0" smtClean="0">
                <a:solidFill>
                  <a:srgbClr val="000000"/>
                </a:solidFill>
                <a:latin typeface="Century Gothic" pitchFamily="34" charset="0"/>
              </a:rPr>
              <a:t>AKSES KE RS DAN KONTINUITAS PELAYANAN (ARK)</a:t>
            </a:r>
          </a:p>
          <a:p>
            <a:r>
              <a:rPr lang="id-ID" b="1" dirty="0" smtClean="0">
                <a:solidFill>
                  <a:srgbClr val="000000"/>
                </a:solidFill>
                <a:latin typeface="Century Gothic" pitchFamily="34" charset="0"/>
              </a:rPr>
              <a:t>HAK PASIEN DAN KELUARGA (HPK)</a:t>
            </a:r>
          </a:p>
          <a:p>
            <a:r>
              <a:rPr lang="id-ID" b="1" dirty="0" smtClean="0">
                <a:solidFill>
                  <a:srgbClr val="000000"/>
                </a:solidFill>
                <a:latin typeface="Century Gothic" pitchFamily="34" charset="0"/>
              </a:rPr>
              <a:t>ASESMEN PASIEN (AP)</a:t>
            </a:r>
          </a:p>
          <a:p>
            <a:r>
              <a:rPr lang="id-ID" b="1" dirty="0" smtClean="0">
                <a:solidFill>
                  <a:srgbClr val="000000"/>
                </a:solidFill>
                <a:latin typeface="Century Gothic" pitchFamily="34" charset="0"/>
              </a:rPr>
              <a:t>PELAYANAN DAN ASUHAN PASIEN (PAP)</a:t>
            </a:r>
          </a:p>
          <a:p>
            <a:r>
              <a:rPr lang="id-ID" b="1" dirty="0" smtClean="0">
                <a:solidFill>
                  <a:srgbClr val="000000"/>
                </a:solidFill>
                <a:latin typeface="Century Gothic" pitchFamily="34" charset="0"/>
              </a:rPr>
              <a:t>PELAYANAN ANESTESI DAN BEDAH (PAB)</a:t>
            </a:r>
          </a:p>
          <a:p>
            <a:r>
              <a:rPr lang="id-ID" b="1" dirty="0" smtClean="0">
                <a:solidFill>
                  <a:srgbClr val="000000"/>
                </a:solidFill>
                <a:latin typeface="Century Gothic" pitchFamily="34" charset="0"/>
              </a:rPr>
              <a:t>PELAYANAN EFARMASIAAN DAN PENGGUNAAN OBAT (PKPO)</a:t>
            </a:r>
          </a:p>
          <a:p>
            <a:r>
              <a:rPr lang="id-ID" b="1" dirty="0" smtClean="0">
                <a:solidFill>
                  <a:srgbClr val="000000"/>
                </a:solidFill>
                <a:latin typeface="Century Gothic" pitchFamily="34" charset="0"/>
              </a:rPr>
              <a:t>MANAJEMEN KOMUNIKASI DAN EDUKASI (MKE)</a:t>
            </a:r>
          </a:p>
          <a:p>
            <a:endParaRPr lang="id-ID" b="1" dirty="0" smtClean="0">
              <a:solidFill>
                <a:srgbClr val="000000"/>
              </a:solidFill>
              <a:latin typeface="Century Gothic" pitchFamily="34" charset="0"/>
            </a:endParaRPr>
          </a:p>
          <a:p>
            <a:pPr>
              <a:buNone/>
            </a:pPr>
            <a:endParaRPr lang="id-ID" b="1" dirty="0" smtClean="0">
              <a:solidFill>
                <a:srgbClr val="000000"/>
              </a:solidFill>
              <a:latin typeface="Century Gothic" pitchFamily="34" charset="0"/>
            </a:endParaRPr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57200" y="265402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sz="3600" dirty="0">
                <a:solidFill>
                  <a:schemeClr val="tx2"/>
                </a:solidFill>
                <a:ea typeface="MS PGothic" panose="020B0600070205080204" charset="-128"/>
              </a:rPr>
              <a:t> </a:t>
            </a:r>
            <a:r>
              <a:rPr lang="en-US" altLang="en-US" sz="3600" b="1" dirty="0">
                <a:solidFill>
                  <a:schemeClr val="tx2"/>
                </a:solidFill>
                <a:ea typeface="MS PGothic" panose="020B0600070205080204" charset="-128"/>
              </a:rPr>
              <a:t>DEFINISI PATIENT CENTERED CARE</a:t>
            </a:r>
            <a:br>
              <a:rPr lang="en-US" altLang="en-US" sz="3600" b="1" dirty="0">
                <a:solidFill>
                  <a:schemeClr val="tx2"/>
                </a:solidFill>
                <a:ea typeface="MS PGothic" panose="020B0600070205080204" charset="-128"/>
              </a:rPr>
            </a:br>
            <a:endParaRPr lang="en-US" altLang="en-US" sz="3600" b="1" dirty="0">
              <a:ea typeface="MS PGothic" panose="020B0600070205080204" charset="-128"/>
            </a:endParaRP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395536" y="1196752"/>
            <a:ext cx="8370639" cy="5461858"/>
          </a:xfr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lnSpc>
                <a:spcPct val="140000"/>
              </a:lnSpc>
              <a:buFontTx/>
              <a:buNone/>
            </a:pPr>
            <a:r>
              <a:rPr lang="ja-JP" altLang="en-US" sz="2400" dirty="0">
                <a:ea typeface="MS PGothic" panose="020B0600070205080204" charset="-128"/>
              </a:rPr>
              <a:t>“ </a:t>
            </a:r>
            <a:r>
              <a:rPr lang="en-US" altLang="ja-JP" sz="2400" dirty="0" err="1">
                <a:ea typeface="MS PGothic" panose="020B0600070205080204" charset="-128"/>
              </a:rPr>
              <a:t>Pelayanan</a:t>
            </a:r>
            <a:r>
              <a:rPr lang="en-US" altLang="ja-JP" sz="2400" dirty="0">
                <a:ea typeface="MS PGothic" panose="020B0600070205080204" charset="-128"/>
              </a:rPr>
              <a:t> </a:t>
            </a:r>
            <a:r>
              <a:rPr lang="en-US" altLang="ja-JP" sz="2400" dirty="0" err="1">
                <a:ea typeface="MS PGothic" panose="020B0600070205080204" charset="-128"/>
              </a:rPr>
              <a:t>Kesehatan</a:t>
            </a:r>
            <a:r>
              <a:rPr lang="en-US" altLang="ja-JP" sz="2400" dirty="0">
                <a:ea typeface="MS PGothic" panose="020B0600070205080204" charset="-128"/>
              </a:rPr>
              <a:t> yang </a:t>
            </a:r>
            <a:r>
              <a:rPr lang="en-US" altLang="ja-JP" sz="2400" dirty="0" err="1">
                <a:ea typeface="MS PGothic" panose="020B0600070205080204" charset="-128"/>
              </a:rPr>
              <a:t>menetapkan</a:t>
            </a:r>
            <a:r>
              <a:rPr lang="en-US" altLang="ja-JP" sz="2400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kemitraan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antara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praktisi</a:t>
            </a:r>
            <a:r>
              <a:rPr lang="en-US" altLang="ja-JP" sz="2400" u="sng" dirty="0">
                <a:ea typeface="MS PGothic" panose="020B0600070205080204" charset="-128"/>
              </a:rPr>
              <a:t>, </a:t>
            </a:r>
            <a:r>
              <a:rPr lang="en-US" altLang="ja-JP" sz="2400" u="sng" dirty="0" err="1">
                <a:ea typeface="MS PGothic" panose="020B0600070205080204" charset="-128"/>
              </a:rPr>
              <a:t>pasien</a:t>
            </a:r>
            <a:r>
              <a:rPr lang="en-US" altLang="ja-JP" sz="2400" u="sng" dirty="0">
                <a:ea typeface="MS PGothic" panose="020B0600070205080204" charset="-128"/>
              </a:rPr>
              <a:t>, </a:t>
            </a:r>
            <a:r>
              <a:rPr lang="en-US" altLang="ja-JP" sz="2400" u="sng" dirty="0" err="1">
                <a:ea typeface="MS PGothic" panose="020B0600070205080204" charset="-128"/>
              </a:rPr>
              <a:t>dan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keluarga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mereka</a:t>
            </a:r>
            <a:r>
              <a:rPr lang="en-US" altLang="ja-JP" sz="2400" dirty="0">
                <a:ea typeface="MS PGothic" panose="020B0600070205080204" charset="-128"/>
              </a:rPr>
              <a:t> (</a:t>
            </a:r>
            <a:r>
              <a:rPr lang="en-US" altLang="ja-JP" sz="2400" dirty="0" err="1">
                <a:ea typeface="MS PGothic" panose="020B0600070205080204" charset="-128"/>
              </a:rPr>
              <a:t>jika</a:t>
            </a:r>
            <a:r>
              <a:rPr lang="en-US" altLang="ja-JP" sz="2400" dirty="0">
                <a:ea typeface="MS PGothic" panose="020B0600070205080204" charset="-128"/>
              </a:rPr>
              <a:t> </a:t>
            </a:r>
            <a:r>
              <a:rPr lang="en-US" altLang="ja-JP" sz="2400" dirty="0" err="1">
                <a:ea typeface="MS PGothic" panose="020B0600070205080204" charset="-128"/>
              </a:rPr>
              <a:t>sesuai</a:t>
            </a:r>
            <a:r>
              <a:rPr lang="en-US" altLang="ja-JP" sz="2400" dirty="0">
                <a:ea typeface="MS PGothic" panose="020B0600070205080204" charset="-128"/>
              </a:rPr>
              <a:t>) </a:t>
            </a:r>
            <a:r>
              <a:rPr lang="en-US" altLang="ja-JP" sz="2400" dirty="0" err="1">
                <a:ea typeface="MS PGothic" panose="020B0600070205080204" charset="-128"/>
              </a:rPr>
              <a:t>untuk</a:t>
            </a:r>
            <a:r>
              <a:rPr lang="en-US" altLang="ja-JP" sz="2400" dirty="0">
                <a:ea typeface="MS PGothic" panose="020B0600070205080204" charset="-128"/>
              </a:rPr>
              <a:t> </a:t>
            </a:r>
            <a:r>
              <a:rPr lang="en-US" altLang="ja-JP" sz="2400" dirty="0" err="1">
                <a:ea typeface="MS PGothic" panose="020B0600070205080204" charset="-128"/>
              </a:rPr>
              <a:t>memastikan</a:t>
            </a:r>
            <a:r>
              <a:rPr lang="en-US" altLang="ja-JP" sz="2400" dirty="0">
                <a:ea typeface="MS PGothic" panose="020B0600070205080204" charset="-128"/>
              </a:rPr>
              <a:t> </a:t>
            </a:r>
            <a:r>
              <a:rPr lang="en-US" altLang="ja-JP" sz="2400" dirty="0" err="1">
                <a:ea typeface="MS PGothic" panose="020B0600070205080204" charset="-128"/>
              </a:rPr>
              <a:t>bahwa</a:t>
            </a:r>
            <a:r>
              <a:rPr lang="en-US" altLang="ja-JP" sz="2400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pembuatan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keputusan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pelayanan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kesehatan</a:t>
            </a:r>
            <a:r>
              <a:rPr lang="en-US" altLang="ja-JP" sz="2400" u="sng" dirty="0">
                <a:ea typeface="MS PGothic" panose="020B0600070205080204" charset="-128"/>
              </a:rPr>
              <a:t>, </a:t>
            </a:r>
            <a:r>
              <a:rPr lang="en-US" altLang="ja-JP" sz="2400" u="sng" dirty="0" err="1">
                <a:ea typeface="MS PGothic" panose="020B0600070205080204" charset="-128"/>
              </a:rPr>
              <a:t>menghormati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keinginan</a:t>
            </a:r>
            <a:r>
              <a:rPr lang="en-US" altLang="ja-JP" sz="2400" u="sng" dirty="0">
                <a:ea typeface="MS PGothic" panose="020B0600070205080204" charset="-128"/>
              </a:rPr>
              <a:t>, </a:t>
            </a:r>
            <a:r>
              <a:rPr lang="en-US" altLang="ja-JP" sz="2400" u="sng" dirty="0" err="1">
                <a:ea typeface="MS PGothic" panose="020B0600070205080204" charset="-128"/>
              </a:rPr>
              <a:t>kebutuhan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dan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preferensi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pasien</a:t>
            </a:r>
            <a:r>
              <a:rPr lang="en-US" altLang="ja-JP" sz="2400" dirty="0">
                <a:ea typeface="MS PGothic" panose="020B0600070205080204" charset="-128"/>
              </a:rPr>
              <a:t>. Serta </a:t>
            </a:r>
            <a:r>
              <a:rPr lang="en-US" altLang="ja-JP" sz="2400" u="sng" dirty="0" err="1">
                <a:ea typeface="MS PGothic" panose="020B0600070205080204" charset="-128"/>
              </a:rPr>
              <a:t>pasien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memiliki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pendidikan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dan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dukungan</a:t>
            </a:r>
            <a:r>
              <a:rPr lang="en-US" altLang="ja-JP" sz="2400" u="sng" dirty="0">
                <a:ea typeface="MS PGothic" panose="020B0600070205080204" charset="-128"/>
              </a:rPr>
              <a:t> yang </a:t>
            </a:r>
            <a:r>
              <a:rPr lang="en-US" altLang="ja-JP" sz="2400" u="sng" dirty="0" err="1">
                <a:ea typeface="MS PGothic" panose="020B0600070205080204" charset="-128"/>
              </a:rPr>
              <a:t>mereka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butuhkan</a:t>
            </a:r>
            <a:r>
              <a:rPr lang="en-US" altLang="ja-JP" sz="2400" dirty="0">
                <a:ea typeface="MS PGothic" panose="020B0600070205080204" charset="-128"/>
              </a:rPr>
              <a:t> </a:t>
            </a:r>
            <a:r>
              <a:rPr lang="en-US" altLang="ja-JP" sz="2400" dirty="0" err="1">
                <a:ea typeface="MS PGothic" panose="020B0600070205080204" charset="-128"/>
              </a:rPr>
              <a:t>untuk</a:t>
            </a:r>
            <a:r>
              <a:rPr lang="en-US" altLang="ja-JP" sz="2400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membuat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keputusan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dan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berpartisipasi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dalam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pelayanan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mereka</a:t>
            </a:r>
            <a:r>
              <a:rPr lang="en-US" altLang="ja-JP" sz="2400" u="sng" dirty="0">
                <a:ea typeface="MS PGothic" panose="020B0600070205080204" charset="-128"/>
              </a:rPr>
              <a:t> </a:t>
            </a:r>
            <a:r>
              <a:rPr lang="en-US" altLang="ja-JP" sz="2400" u="sng" dirty="0" err="1">
                <a:ea typeface="MS PGothic" panose="020B0600070205080204" charset="-128"/>
              </a:rPr>
              <a:t>sendiri</a:t>
            </a:r>
            <a:r>
              <a:rPr lang="en-US" altLang="ja-JP" sz="2400" dirty="0">
                <a:ea typeface="MS PGothic" panose="020B0600070205080204" charset="-128"/>
              </a:rPr>
              <a:t>. "</a:t>
            </a:r>
            <a:endParaRPr lang="en-US" altLang="en-US" sz="2000" dirty="0">
              <a:ea typeface="MS PGothic" panose="020B0600070205080204" charset="-128"/>
            </a:endParaRPr>
          </a:p>
          <a:p>
            <a:pPr eaLnBrk="1" hangingPunct="1">
              <a:lnSpc>
                <a:spcPct val="140000"/>
              </a:lnSpc>
              <a:buFontTx/>
              <a:buNone/>
            </a:pPr>
            <a:endParaRPr lang="en-US" altLang="en-US" sz="2000" dirty="0">
              <a:ea typeface="MS PGothic" panose="020B0600070205080204" charset="-12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26992" y="6339163"/>
            <a:ext cx="6238567" cy="319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en-US" sz="1600" dirty="0" smtClean="0"/>
              <a:t> </a:t>
            </a:r>
            <a:r>
              <a:rPr lang="en-US" altLang="en-US" dirty="0" smtClean="0"/>
              <a:t>Institute of Medicine, </a:t>
            </a:r>
            <a:r>
              <a:rPr lang="en-US" altLang="en-US" i="1" dirty="0" smtClean="0"/>
              <a:t>Crossing the Quality Chasm (2001)</a:t>
            </a:r>
            <a:endParaRPr lang="en-US" altLang="en-US" i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PARADIGMA BARU </a:t>
            </a:r>
            <a:r>
              <a:rPr lang="en-US" i="1" dirty="0" smtClean="0"/>
              <a:t>Patient Centered Care?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84784"/>
            <a:ext cx="8686800" cy="4763616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dirty="0" err="1" smtClean="0"/>
              <a:t>Asuhan</a:t>
            </a:r>
            <a:r>
              <a:rPr lang="en-US" dirty="0" smtClean="0"/>
              <a:t> </a:t>
            </a:r>
            <a:r>
              <a:rPr lang="id-ID" dirty="0" smtClean="0"/>
              <a:t> harus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id-ID" dirty="0" smtClean="0"/>
              <a:t>sadar dirancang  dan untuk memberikan </a:t>
            </a:r>
            <a:r>
              <a:rPr lang="en-US" dirty="0" err="1" smtClean="0"/>
              <a:t>asuhan</a:t>
            </a:r>
            <a:r>
              <a:rPr lang="id-ID" dirty="0" smtClean="0"/>
              <a:t>  pasien yang aman, efektif, berpusat pada pasien, tepat waktu,</a:t>
            </a:r>
            <a:r>
              <a:rPr lang="en-US" dirty="0" smtClean="0"/>
              <a:t> </a:t>
            </a:r>
            <a:r>
              <a:rPr lang="id-ID" dirty="0" smtClean="0"/>
              <a:t>efisien, dan adil.</a:t>
            </a:r>
            <a:r>
              <a:rPr lang="en-US" dirty="0" smtClean="0"/>
              <a:t> </a:t>
            </a:r>
            <a:endParaRPr lang="id-ID" dirty="0" smtClean="0"/>
          </a:p>
          <a:p>
            <a:endParaRPr lang="en-US" dirty="0" smtClean="0"/>
          </a:p>
          <a:p>
            <a:r>
              <a:rPr lang="id-ID" dirty="0" smtClean="0"/>
              <a:t> Sistem tersebut dirancang untuk melayani kebutuhan pasien, untuk memastikan bahwa mereka sepenuhnya diberitahu, </a:t>
            </a:r>
            <a:r>
              <a:rPr lang="en-US" dirty="0" err="1" smtClean="0"/>
              <a:t>ikut</a:t>
            </a:r>
            <a:r>
              <a:rPr lang="en-US" dirty="0" smtClean="0"/>
              <a:t> </a:t>
            </a:r>
            <a:r>
              <a:rPr lang="id-ID" dirty="0" smtClean="0"/>
              <a:t>berpartisipasi dan menghormati nilai-nilai dan preferensi mereka.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554" name="AutoShape 2"/>
          <p:cNvCxnSpPr>
            <a:cxnSpLocks noChangeShapeType="1"/>
          </p:cNvCxnSpPr>
          <p:nvPr/>
        </p:nvCxnSpPr>
        <p:spPr bwMode="auto">
          <a:xfrm>
            <a:off x="2128838" y="1619846"/>
            <a:ext cx="0" cy="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9" name="Oval 28"/>
          <p:cNvSpPr/>
          <p:nvPr/>
        </p:nvSpPr>
        <p:spPr>
          <a:xfrm>
            <a:off x="3233635" y="2373995"/>
            <a:ext cx="2298436" cy="2081620"/>
          </a:xfrm>
          <a:prstGeom prst="ellipse">
            <a:avLst/>
          </a:prstGeom>
          <a:solidFill>
            <a:srgbClr val="0000FF"/>
          </a:solidFill>
          <a:ln>
            <a:noFill/>
          </a:ln>
          <a:scene3d>
            <a:camera prst="orthographicFront">
              <a:rot lat="20099989" lon="0" rev="0"/>
            </a:camera>
            <a:lightRig rig="threePt" dir="t"/>
          </a:scene3d>
          <a:sp3d extrusionH="152400" contourW="12700" prstMaterial="matte">
            <a:bevelT w="254000" h="190500" prst="artDeco"/>
            <a:bevelB h="254000"/>
            <a:extrusionClr>
              <a:srgbClr val="99FF33"/>
            </a:extrusionClr>
            <a:contourClr>
              <a:srgbClr val="CCFF33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89875" y="2892159"/>
            <a:ext cx="1954253" cy="954107"/>
          </a:xfrm>
          <a:prstGeom prst="rect">
            <a:avLst/>
          </a:prstGeom>
          <a:noFill/>
          <a:scene3d>
            <a:camera prst="orthographicFront">
              <a:rot lat="20099998" lon="0" rev="0"/>
            </a:camera>
            <a:lightRig rig="threePt" dir="t"/>
          </a:scene3d>
          <a:sp3d>
            <a:bevelT w="254000" h="190500" prst="artDeco"/>
          </a:sp3d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Pasien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Keluarga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2" name="Oval 31"/>
          <p:cNvSpPr/>
          <p:nvPr/>
        </p:nvSpPr>
        <p:spPr>
          <a:xfrm>
            <a:off x="1169218" y="775712"/>
            <a:ext cx="6265903" cy="4991754"/>
          </a:xfrm>
          <a:prstGeom prst="ellipse">
            <a:avLst/>
          </a:prstGeom>
          <a:noFill/>
          <a:ln w="152400">
            <a:solidFill>
              <a:srgbClr val="0000CC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6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119921" y="2564880"/>
            <a:ext cx="2008917" cy="1413417"/>
          </a:xfrm>
          <a:prstGeom prst="ellips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794515" y="1140822"/>
            <a:ext cx="2218544" cy="1203350"/>
          </a:xfrm>
          <a:prstGeom prst="ellips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3387775" y="115217"/>
            <a:ext cx="1904304" cy="1767558"/>
          </a:xfrm>
          <a:prstGeom prst="ellipse">
            <a:avLst/>
          </a:prstGeom>
          <a:solidFill>
            <a:srgbClr val="800000"/>
          </a:solidFill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563" name="TextBox 15"/>
          <p:cNvSpPr txBox="1">
            <a:spLocks noChangeArrowheads="1"/>
          </p:cNvSpPr>
          <p:nvPr/>
        </p:nvSpPr>
        <p:spPr bwMode="auto">
          <a:xfrm>
            <a:off x="1004342" y="1304164"/>
            <a:ext cx="1769613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Perawat</a:t>
            </a:r>
            <a:r>
              <a:rPr kumimoji="0" lang="en-US" sz="2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/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Bidan</a:t>
            </a:r>
            <a:endParaRPr kumimoji="0" lang="en-US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969782" y="1208572"/>
            <a:ext cx="1941677" cy="1161373"/>
          </a:xfrm>
          <a:prstGeom prst="ellips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564" name="TextBox 22"/>
          <p:cNvSpPr txBox="1">
            <a:spLocks noChangeArrowheads="1"/>
          </p:cNvSpPr>
          <p:nvPr/>
        </p:nvSpPr>
        <p:spPr bwMode="auto">
          <a:xfrm>
            <a:off x="6194775" y="1546553"/>
            <a:ext cx="163057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Apoteker</a:t>
            </a:r>
            <a:endParaRPr kumimoji="0" lang="en-US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6623683" y="2604001"/>
            <a:ext cx="2175544" cy="1366945"/>
          </a:xfrm>
          <a:prstGeom prst="ellips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566" name="TextBox 25"/>
          <p:cNvSpPr txBox="1">
            <a:spLocks noChangeArrowheads="1"/>
          </p:cNvSpPr>
          <p:nvPr/>
        </p:nvSpPr>
        <p:spPr bwMode="auto">
          <a:xfrm>
            <a:off x="6797898" y="2863087"/>
            <a:ext cx="1858453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Nurisionis</a:t>
            </a:r>
            <a:endParaRPr kumimoji="0" lang="en-US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Dietisien</a:t>
            </a:r>
            <a:endParaRPr kumimoji="0" lang="en-US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920050" y="4362137"/>
            <a:ext cx="1939331" cy="1379095"/>
          </a:xfrm>
          <a:prstGeom prst="ellips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3477718" y="5164111"/>
            <a:ext cx="2099171" cy="1236689"/>
          </a:xfrm>
          <a:prstGeom prst="ellips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665305" y="4437087"/>
            <a:ext cx="2070376" cy="1300398"/>
          </a:xfrm>
          <a:prstGeom prst="ellipse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568" name="TextBox 27"/>
          <p:cNvSpPr txBox="1">
            <a:spLocks noChangeArrowheads="1"/>
          </p:cNvSpPr>
          <p:nvPr/>
        </p:nvSpPr>
        <p:spPr bwMode="auto">
          <a:xfrm>
            <a:off x="258830" y="2880197"/>
            <a:ext cx="1730987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Psikologi</a:t>
            </a:r>
            <a:endParaRPr kumimoji="0" lang="en-US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Klinis</a:t>
            </a:r>
            <a:endParaRPr kumimoji="0" lang="en-US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41" name="Straight Arrow Connector 40"/>
          <p:cNvCxnSpPr/>
          <p:nvPr/>
        </p:nvCxnSpPr>
        <p:spPr>
          <a:xfrm flipV="1">
            <a:off x="5172678" y="2205055"/>
            <a:ext cx="935071" cy="541569"/>
          </a:xfrm>
          <a:prstGeom prst="straightConnector1">
            <a:avLst/>
          </a:prstGeom>
          <a:ln w="53975">
            <a:solidFill>
              <a:srgbClr val="0000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5660726" y="3370078"/>
            <a:ext cx="894046" cy="27710"/>
          </a:xfrm>
          <a:prstGeom prst="straightConnector1">
            <a:avLst/>
          </a:prstGeom>
          <a:ln w="53975">
            <a:solidFill>
              <a:srgbClr val="0000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V="1">
            <a:off x="4410075" y="4546247"/>
            <a:ext cx="5370" cy="625828"/>
          </a:xfrm>
          <a:prstGeom prst="straightConnector1">
            <a:avLst/>
          </a:prstGeom>
          <a:ln w="53975">
            <a:solidFill>
              <a:srgbClr val="0000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4382853" y="1931806"/>
            <a:ext cx="0" cy="604499"/>
          </a:xfrm>
          <a:prstGeom prst="straightConnector1">
            <a:avLst/>
          </a:prstGeom>
          <a:ln w="53975">
            <a:solidFill>
              <a:srgbClr val="0000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 flipH="1" flipV="1">
            <a:off x="5401401" y="4090866"/>
            <a:ext cx="518650" cy="496124"/>
          </a:xfrm>
          <a:prstGeom prst="straightConnector1">
            <a:avLst/>
          </a:prstGeom>
          <a:ln w="53975">
            <a:solidFill>
              <a:srgbClr val="0000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72" name="TextBox 31"/>
          <p:cNvSpPr txBox="1">
            <a:spLocks noChangeArrowheads="1"/>
          </p:cNvSpPr>
          <p:nvPr/>
        </p:nvSpPr>
        <p:spPr bwMode="auto">
          <a:xfrm>
            <a:off x="3687578" y="751431"/>
            <a:ext cx="14200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DPJP</a:t>
            </a:r>
          </a:p>
        </p:txBody>
      </p:sp>
      <p:sp>
        <p:nvSpPr>
          <p:cNvPr id="23567" name="TextBox 26"/>
          <p:cNvSpPr txBox="1">
            <a:spLocks noChangeArrowheads="1"/>
          </p:cNvSpPr>
          <p:nvPr/>
        </p:nvSpPr>
        <p:spPr bwMode="auto">
          <a:xfrm>
            <a:off x="3759935" y="5507850"/>
            <a:ext cx="1579001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Lainnya</a:t>
            </a:r>
            <a:endParaRPr kumimoji="0" lang="en-US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50" name="Straight Arrow Connector 49"/>
          <p:cNvCxnSpPr/>
          <p:nvPr/>
        </p:nvCxnSpPr>
        <p:spPr>
          <a:xfrm flipH="1" flipV="1">
            <a:off x="2810631" y="2160085"/>
            <a:ext cx="518650" cy="510686"/>
          </a:xfrm>
          <a:prstGeom prst="straightConnector1">
            <a:avLst/>
          </a:prstGeom>
          <a:ln w="53975">
            <a:solidFill>
              <a:srgbClr val="0000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V="1">
            <a:off x="2185546" y="3312618"/>
            <a:ext cx="894046" cy="27710"/>
          </a:xfrm>
          <a:prstGeom prst="straightConnector1">
            <a:avLst/>
          </a:prstGeom>
          <a:ln w="53975">
            <a:solidFill>
              <a:srgbClr val="0000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V="1">
            <a:off x="2533881" y="4183863"/>
            <a:ext cx="886412" cy="498972"/>
          </a:xfrm>
          <a:prstGeom prst="straightConnector1">
            <a:avLst/>
          </a:prstGeom>
          <a:ln w="53975">
            <a:solidFill>
              <a:srgbClr val="0000CC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1"/>
          <p:cNvSpPr>
            <a:spLocks noChangeArrowheads="1"/>
          </p:cNvSpPr>
          <p:nvPr/>
        </p:nvSpPr>
        <p:spPr bwMode="auto">
          <a:xfrm>
            <a:off x="213454" y="172874"/>
            <a:ext cx="2597177" cy="6413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itchFamily="2" charset="-79"/>
              </a:rPr>
              <a:t>PCC &amp; </a:t>
            </a:r>
            <a:r>
              <a:rPr kumimoji="0" lang="en-US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itchFamily="2" charset="-79"/>
              </a:rPr>
              <a:t>Profesional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itchFamily="2" charset="-79"/>
              </a:rPr>
              <a:t> </a:t>
            </a:r>
            <a:r>
              <a:rPr kumimoji="0" lang="en-US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itchFamily="2" charset="-79"/>
              </a:rPr>
              <a:t>Pemberi</a:t>
            </a: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itchFamily="2" charset="-79"/>
              </a:rPr>
              <a:t> </a:t>
            </a:r>
            <a:r>
              <a:rPr kumimoji="0" lang="en-US" b="1" i="0" u="none" strike="noStrike" kern="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haroni" pitchFamily="2" charset="-79"/>
              </a:rPr>
              <a:t>Asuhan</a:t>
            </a:r>
            <a:endParaRPr kumimoji="0" lang="id-ID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haroni" pitchFamily="2" charset="-79"/>
            </a:endParaRPr>
          </a:p>
        </p:txBody>
      </p:sp>
      <p:sp>
        <p:nvSpPr>
          <p:cNvPr id="23565" name="TextBox 24"/>
          <p:cNvSpPr txBox="1">
            <a:spLocks noChangeArrowheads="1"/>
          </p:cNvSpPr>
          <p:nvPr/>
        </p:nvSpPr>
        <p:spPr bwMode="auto">
          <a:xfrm>
            <a:off x="971245" y="4621024"/>
            <a:ext cx="1431316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Terapis</a:t>
            </a:r>
            <a:endParaRPr kumimoji="0" lang="en-US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6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Arial" panose="020B0604020202020204" pitchFamily="34" charset="0"/>
              </a:rPr>
              <a:t>Fisik</a:t>
            </a:r>
            <a:endParaRPr kumimoji="0" lang="en-US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Arial" panose="020B0604020202020204" pitchFamily="34" charset="0"/>
            </a:endParaRPr>
          </a:p>
        </p:txBody>
      </p:sp>
      <p:sp>
        <p:nvSpPr>
          <p:cNvPr id="37" name="TextBox 25"/>
          <p:cNvSpPr txBox="1">
            <a:spLocks noChangeArrowheads="1"/>
          </p:cNvSpPr>
          <p:nvPr/>
        </p:nvSpPr>
        <p:spPr bwMode="auto">
          <a:xfrm>
            <a:off x="5653262" y="4686757"/>
            <a:ext cx="24922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Teknisi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Medis</a:t>
            </a:r>
            <a:endParaRPr kumimoji="0" lang="en-US" sz="2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Penata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Anestesi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795" y="5737860"/>
            <a:ext cx="3581400" cy="1158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Profesional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Pemberi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4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Asuhan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mereka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yg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secara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langsung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memberikan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asuhan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kpd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pasien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a.l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dokter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perawat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bidan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ahli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gizi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apoteker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psikolog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klinis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penata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anestesi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terapis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fisik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dsb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864517" y="5609536"/>
            <a:ext cx="22665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 panose="020B0604020202020204" pitchFamily="34" charset="0"/>
              </a:rPr>
              <a:t>PPA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Tugas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Mandiri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Tugas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Kolaboratif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Tugas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Delegatif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2034" y="209550"/>
            <a:ext cx="1825115" cy="646331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ID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Clinical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ID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t>Team Leader</a:t>
            </a:r>
          </a:p>
        </p:txBody>
      </p:sp>
      <p:sp>
        <p:nvSpPr>
          <p:cNvPr id="4" name="Arrow: Curved Down 3"/>
          <p:cNvSpPr/>
          <p:nvPr/>
        </p:nvSpPr>
        <p:spPr>
          <a:xfrm rot="20961677">
            <a:off x="4936241" y="93248"/>
            <a:ext cx="836526" cy="250559"/>
          </a:xfrm>
          <a:prstGeom prst="curvedDownArrow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86200" y="6477000"/>
            <a:ext cx="11047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/>
              <a:t>(UU 36/2014)</a:t>
            </a:r>
            <a:endParaRPr lang="en-US" sz="1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80120"/>
          </a:xfrm>
        </p:spPr>
        <p:txBody>
          <a:bodyPr/>
          <a:lstStyle/>
          <a:p>
            <a:r>
              <a:rPr lang="id-ID" dirty="0" smtClean="0"/>
              <a:t>Core concept of PCC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33768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r>
              <a:rPr lang="id-ID" dirty="0" smtClean="0"/>
              <a:t>Martabat dan respek</a:t>
            </a:r>
          </a:p>
          <a:p>
            <a:pPr>
              <a:buFontTx/>
              <a:buChar char="-"/>
            </a:pPr>
            <a:r>
              <a:rPr lang="id-ID" dirty="0" smtClean="0"/>
              <a:t>PPA mendengarkan, menghormati pandangan pasien</a:t>
            </a:r>
          </a:p>
          <a:p>
            <a:pPr>
              <a:buFontTx/>
              <a:buChar char="-"/>
            </a:pPr>
            <a:r>
              <a:rPr lang="id-ID" dirty="0" smtClean="0"/>
              <a:t>Nilai nilai , kepercayaan dimasukkan dalam perencanaan pelayanan</a:t>
            </a:r>
          </a:p>
          <a:p>
            <a:r>
              <a:rPr lang="id-ID" dirty="0" smtClean="0"/>
              <a:t> Berbagi informasi:</a:t>
            </a:r>
          </a:p>
          <a:p>
            <a:pPr>
              <a:buFontTx/>
              <a:buChar char="-"/>
            </a:pPr>
            <a:r>
              <a:rPr lang="id-ID" dirty="0" smtClean="0"/>
              <a:t>PPA mengkomunikasikan  ke px/klg</a:t>
            </a:r>
          </a:p>
          <a:p>
            <a:pPr>
              <a:buFontTx/>
              <a:buChar char="-"/>
            </a:pPr>
            <a:r>
              <a:rPr lang="id-ID" dirty="0" smtClean="0"/>
              <a:t>Pasien/keluarga dapat informasi</a:t>
            </a:r>
          </a:p>
          <a:p>
            <a:pPr>
              <a:buFontTx/>
              <a:buChar char="-"/>
            </a:pPr>
            <a:r>
              <a:rPr lang="id-ID" dirty="0" smtClean="0"/>
              <a:t>Edukasi</a:t>
            </a:r>
          </a:p>
          <a:p>
            <a:r>
              <a:rPr lang="id-ID" dirty="0" smtClean="0"/>
              <a:t>Partisipasi px/klg</a:t>
            </a:r>
          </a:p>
          <a:p>
            <a:r>
              <a:rPr lang="id-ID" dirty="0" smtClean="0"/>
              <a:t>Kolaborasi kerjasama</a:t>
            </a:r>
          </a:p>
          <a:p>
            <a:pPr>
              <a:buFontTx/>
              <a:buChar char="-"/>
            </a:pPr>
            <a:endParaRPr lang="id-ID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80120"/>
          </a:xfrm>
        </p:spPr>
        <p:txBody>
          <a:bodyPr/>
          <a:lstStyle/>
          <a:p>
            <a:r>
              <a:rPr lang="en-US" b="1" dirty="0"/>
              <a:t>PATIENT CENTERED CARE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45736"/>
          </a:xfrm>
        </p:spPr>
        <p:txBody>
          <a:bodyPr>
            <a:normAutofit/>
          </a:bodyPr>
          <a:lstStyle/>
          <a:p>
            <a:r>
              <a:rPr lang="en-US" b="1" dirty="0"/>
              <a:t>PERPEKTIF PASIEN</a:t>
            </a:r>
            <a:r>
              <a:rPr lang="en-US" dirty="0"/>
              <a:t>;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b="1" dirty="0" err="1">
                <a:solidFill>
                  <a:schemeClr val="tx1"/>
                </a:solidFill>
              </a:rPr>
              <a:t>Martabat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dan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respek</a:t>
            </a:r>
            <a:endParaRPr lang="en-US" b="1" dirty="0">
              <a:solidFill>
                <a:schemeClr val="tx1"/>
              </a:solidFill>
            </a:endParaRPr>
          </a:p>
          <a:p>
            <a:pPr marL="880110" lvl="1" indent="-514350">
              <a:buFont typeface="+mj-lt"/>
              <a:buAutoNum type="arabicPeriod"/>
            </a:pPr>
            <a:r>
              <a:rPr lang="en-US" b="1" dirty="0" err="1">
                <a:solidFill>
                  <a:schemeClr val="tx1"/>
                </a:solidFill>
              </a:rPr>
              <a:t>Berbagi</a:t>
            </a:r>
            <a:r>
              <a:rPr lang="en-US" b="1" dirty="0">
                <a:solidFill>
                  <a:schemeClr val="tx1"/>
                </a:solidFill>
              </a:rPr>
              <a:t> info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b="1" dirty="0" err="1">
                <a:solidFill>
                  <a:schemeClr val="tx1"/>
                </a:solidFill>
              </a:rPr>
              <a:t>Partisipasi</a:t>
            </a:r>
            <a:endParaRPr lang="en-US" b="1" dirty="0">
              <a:solidFill>
                <a:schemeClr val="tx1"/>
              </a:solidFill>
            </a:endParaRPr>
          </a:p>
          <a:p>
            <a:pPr marL="880110" lvl="1" indent="-514350">
              <a:buFont typeface="+mj-lt"/>
              <a:buAutoNum type="arabicPeriod"/>
            </a:pPr>
            <a:r>
              <a:rPr lang="en-US" b="1" dirty="0" err="1">
                <a:solidFill>
                  <a:schemeClr val="tx1"/>
                </a:solidFill>
              </a:rPr>
              <a:t>Kolaborasi</a:t>
            </a:r>
            <a:endParaRPr lang="en-US" b="1" dirty="0">
              <a:solidFill>
                <a:schemeClr val="tx1"/>
              </a:solidFill>
            </a:endParaRPr>
          </a:p>
          <a:p>
            <a:r>
              <a:rPr lang="en-US" b="1" dirty="0"/>
              <a:t>PERSPEKTIF PPA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b="1" dirty="0" err="1">
                <a:solidFill>
                  <a:schemeClr val="tx1"/>
                </a:solidFill>
              </a:rPr>
              <a:t>Berpartner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dgn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Pasien</a:t>
            </a:r>
            <a:endParaRPr lang="en-US" b="1" dirty="0">
              <a:solidFill>
                <a:schemeClr val="tx1"/>
              </a:solidFill>
            </a:endParaRPr>
          </a:p>
          <a:p>
            <a:pPr marL="880110" lvl="1" indent="-51435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</a:rPr>
              <a:t>PPA </a:t>
            </a:r>
            <a:r>
              <a:rPr lang="en-US" b="1" dirty="0" err="1">
                <a:solidFill>
                  <a:schemeClr val="tx1"/>
                </a:solidFill>
              </a:rPr>
              <a:t>sebagai</a:t>
            </a:r>
            <a:r>
              <a:rPr lang="en-US" b="1" dirty="0">
                <a:solidFill>
                  <a:schemeClr val="tx1"/>
                </a:solidFill>
              </a:rPr>
              <a:t> Tim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b="1" dirty="0">
                <a:solidFill>
                  <a:schemeClr val="tx1"/>
                </a:solidFill>
              </a:rPr>
              <a:t>DPJP </a:t>
            </a:r>
            <a:r>
              <a:rPr lang="en-US" b="1" dirty="0" err="1">
                <a:solidFill>
                  <a:schemeClr val="tx1"/>
                </a:solidFill>
              </a:rPr>
              <a:t>sebagai</a:t>
            </a:r>
            <a:r>
              <a:rPr lang="en-US" b="1" dirty="0">
                <a:solidFill>
                  <a:schemeClr val="tx1"/>
                </a:solidFill>
              </a:rPr>
              <a:t> clinical leader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b="1" dirty="0" err="1">
                <a:solidFill>
                  <a:schemeClr val="tx1"/>
                </a:solidFill>
              </a:rPr>
              <a:t>Asuhan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Pasien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Terintegrasi</a:t>
            </a:r>
            <a:endParaRPr lang="en-US" b="1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id-ID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4525" y="733425"/>
            <a:ext cx="7143750" cy="6069965"/>
          </a:xfrm>
          <a:solidFill>
            <a:srgbClr val="DDDDDD"/>
          </a:solidFill>
        </p:spPr>
        <p:txBody>
          <a:bodyPr rtlCol="0">
            <a:noAutofit/>
          </a:bodyPr>
          <a:lstStyle/>
          <a:p>
            <a:pPr marL="514350" indent="-514350" eaLnBrk="1" fontAlgn="auto" hangingPunct="1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  <a:defRPr/>
            </a:pPr>
            <a:r>
              <a:rPr lang="en-US" sz="2400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Profesional</a:t>
            </a:r>
            <a:r>
              <a:rPr lang="en-US" sz="24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Pemberi</a:t>
            </a:r>
            <a:r>
              <a:rPr lang="en-US" sz="24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Asuhan</a:t>
            </a:r>
            <a:endParaRPr lang="en-US" sz="2400" b="1" dirty="0" smtClean="0">
              <a:solidFill>
                <a:srgbClr val="0000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85800" lvl="1" eaLnBrk="1" fontAlgn="auto" hangingPunct="1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 smtClean="0">
                <a:latin typeface="Arial Narrow" panose="020B0606020202030204" pitchFamily="34" charset="0"/>
              </a:rPr>
              <a:t>Tim </a:t>
            </a:r>
            <a:r>
              <a:rPr lang="en-US" sz="2400" b="1" dirty="0" err="1" smtClean="0">
                <a:latin typeface="Arial Narrow" panose="020B0606020202030204" pitchFamily="34" charset="0"/>
              </a:rPr>
              <a:t>Interdisiplin</a:t>
            </a:r>
            <a:endParaRPr lang="en-US" sz="2400" b="1" dirty="0" smtClean="0">
              <a:latin typeface="Arial Narrow" panose="020B0606020202030204" pitchFamily="34" charset="0"/>
            </a:endParaRPr>
          </a:p>
          <a:p>
            <a:pPr marL="685800" lvl="1" eaLnBrk="1" fontAlgn="auto" hangingPunct="1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 err="1" smtClean="0">
                <a:latin typeface="Arial Narrow" panose="020B0606020202030204" pitchFamily="34" charset="0"/>
              </a:rPr>
              <a:t>Tugas</a:t>
            </a:r>
            <a:r>
              <a:rPr lang="en-US" sz="2400" b="1" dirty="0" smtClean="0">
                <a:latin typeface="Arial Narrow" panose="020B0606020202030204" pitchFamily="34" charset="0"/>
              </a:rPr>
              <a:t> </a:t>
            </a:r>
            <a:r>
              <a:rPr lang="en-US" sz="2400" b="1" dirty="0" err="1">
                <a:latin typeface="Arial Narrow" panose="020B0606020202030204" pitchFamily="34" charset="0"/>
              </a:rPr>
              <a:t>Mandiri</a:t>
            </a:r>
            <a:r>
              <a:rPr lang="en-US" sz="2400" b="1" dirty="0">
                <a:latin typeface="Arial Narrow" panose="020B0606020202030204" pitchFamily="34" charset="0"/>
              </a:rPr>
              <a:t>, </a:t>
            </a:r>
            <a:r>
              <a:rPr lang="en-US" sz="2400" b="1" dirty="0" err="1">
                <a:latin typeface="Arial Narrow" panose="020B0606020202030204" pitchFamily="34" charset="0"/>
              </a:rPr>
              <a:t>Tugas</a:t>
            </a:r>
            <a:r>
              <a:rPr lang="en-US" sz="2400" b="1" dirty="0">
                <a:latin typeface="Arial Narrow" panose="020B0606020202030204" pitchFamily="34" charset="0"/>
              </a:rPr>
              <a:t> </a:t>
            </a:r>
            <a:r>
              <a:rPr lang="en-US" sz="2400" b="1" dirty="0" err="1">
                <a:latin typeface="Arial Narrow" panose="020B0606020202030204" pitchFamily="34" charset="0"/>
              </a:rPr>
              <a:t>Kolaboratif</a:t>
            </a:r>
            <a:r>
              <a:rPr lang="en-US" sz="2400" b="1" dirty="0">
                <a:latin typeface="Arial Narrow" panose="020B0606020202030204" pitchFamily="34" charset="0"/>
              </a:rPr>
              <a:t>, </a:t>
            </a:r>
            <a:r>
              <a:rPr lang="en-US" sz="2400" b="1" dirty="0" err="1">
                <a:latin typeface="Arial Narrow" panose="020B0606020202030204" pitchFamily="34" charset="0"/>
              </a:rPr>
              <a:t>Tugas</a:t>
            </a:r>
            <a:r>
              <a:rPr lang="en-US" sz="2400" b="1" dirty="0">
                <a:latin typeface="Arial Narrow" panose="020B0606020202030204" pitchFamily="34" charset="0"/>
              </a:rPr>
              <a:t> </a:t>
            </a:r>
            <a:r>
              <a:rPr lang="en-US" sz="2400" b="1" dirty="0" err="1">
                <a:latin typeface="Arial Narrow" panose="020B0606020202030204" pitchFamily="34" charset="0"/>
              </a:rPr>
              <a:t>Delegatif</a:t>
            </a:r>
            <a:endParaRPr lang="en-US" sz="2400" b="1" dirty="0">
              <a:latin typeface="Arial Narrow" panose="020B0606020202030204" pitchFamily="34" charset="0"/>
            </a:endParaRPr>
          </a:p>
          <a:p>
            <a:pPr marL="685800" lvl="1" eaLnBrk="1" fontAlgn="auto" hangingPunct="1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 err="1" smtClean="0">
                <a:latin typeface="Arial Narrow" panose="020B0606020202030204" pitchFamily="34" charset="0"/>
              </a:rPr>
              <a:t>Asesmen</a:t>
            </a:r>
            <a:r>
              <a:rPr lang="en-US" sz="2400" b="1" dirty="0" smtClean="0">
                <a:latin typeface="Arial Narrow" panose="020B0606020202030204" pitchFamily="34" charset="0"/>
              </a:rPr>
              <a:t> </a:t>
            </a:r>
            <a:r>
              <a:rPr lang="en-US" sz="2400" b="1" dirty="0" err="1">
                <a:latin typeface="Arial Narrow" panose="020B0606020202030204" pitchFamily="34" charset="0"/>
              </a:rPr>
              <a:t>pasien</a:t>
            </a:r>
            <a:r>
              <a:rPr lang="en-US" sz="2400" b="1" dirty="0">
                <a:latin typeface="Arial Narrow" panose="020B0606020202030204" pitchFamily="34" charset="0"/>
              </a:rPr>
              <a:t> </a:t>
            </a:r>
            <a:r>
              <a:rPr lang="en-US" sz="2400" b="1" dirty="0" err="1">
                <a:latin typeface="Arial Narrow" panose="020B0606020202030204" pitchFamily="34" charset="0"/>
              </a:rPr>
              <a:t>dgn</a:t>
            </a:r>
            <a:r>
              <a:rPr lang="en-US" sz="2400" b="1" dirty="0">
                <a:latin typeface="Arial Narrow" panose="020B0606020202030204" pitchFamily="34" charset="0"/>
              </a:rPr>
              <a:t> </a:t>
            </a:r>
            <a:r>
              <a:rPr lang="en-US" sz="2400" b="1" dirty="0" err="1">
                <a:latin typeface="Arial Narrow" panose="020B0606020202030204" pitchFamily="34" charset="0"/>
              </a:rPr>
              <a:t>pola</a:t>
            </a:r>
            <a:r>
              <a:rPr lang="en-US" sz="2400" b="1" dirty="0">
                <a:latin typeface="Arial Narrow" panose="020B0606020202030204" pitchFamily="34" charset="0"/>
              </a:rPr>
              <a:t> </a:t>
            </a:r>
            <a:r>
              <a:rPr lang="en-US" sz="2400" b="1" dirty="0" smtClean="0">
                <a:latin typeface="Arial Narrow" panose="020B0606020202030204" pitchFamily="34" charset="0"/>
              </a:rPr>
              <a:t>IAR</a:t>
            </a:r>
          </a:p>
          <a:p>
            <a:pPr marL="685800" lvl="1" eaLnBrk="1" fontAlgn="auto" hangingPunct="1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 err="1" smtClean="0">
                <a:latin typeface="Arial Narrow" panose="020B0606020202030204" pitchFamily="34" charset="0"/>
              </a:rPr>
              <a:t>Kolaborasi</a:t>
            </a:r>
            <a:r>
              <a:rPr lang="en-US" sz="2400" b="1" dirty="0">
                <a:latin typeface="Arial Narrow" panose="020B0606020202030204" pitchFamily="34" charset="0"/>
              </a:rPr>
              <a:t> </a:t>
            </a:r>
            <a:r>
              <a:rPr lang="en-US" sz="2400" b="1" dirty="0" err="1">
                <a:latin typeface="Arial Narrow" panose="020B0606020202030204" pitchFamily="34" charset="0"/>
              </a:rPr>
              <a:t>dan</a:t>
            </a:r>
            <a:r>
              <a:rPr lang="en-US" sz="2400" b="1" dirty="0">
                <a:latin typeface="Arial Narrow" panose="020B0606020202030204" pitchFamily="34" charset="0"/>
              </a:rPr>
              <a:t> </a:t>
            </a:r>
            <a:r>
              <a:rPr lang="en-US" sz="2400" b="1" dirty="0" err="1" smtClean="0">
                <a:latin typeface="Arial Narrow" panose="020B0606020202030204" pitchFamily="34" charset="0"/>
              </a:rPr>
              <a:t>Kompetensi</a:t>
            </a:r>
            <a:r>
              <a:rPr lang="en-US" sz="2400" b="1" dirty="0" smtClean="0">
                <a:latin typeface="Arial Narrow" panose="020B0606020202030204" pitchFamily="34" charset="0"/>
              </a:rPr>
              <a:t> </a:t>
            </a:r>
            <a:r>
              <a:rPr lang="en-US" sz="2400" b="1" dirty="0" err="1" smtClean="0">
                <a:latin typeface="Arial Narrow" panose="020B0606020202030204" pitchFamily="34" charset="0"/>
              </a:rPr>
              <a:t>Interprofesional</a:t>
            </a:r>
            <a:endParaRPr lang="en-US" sz="2400" b="1" dirty="0" smtClean="0">
              <a:latin typeface="Arial Narrow" panose="020B0606020202030204" pitchFamily="34" charset="0"/>
            </a:endParaRPr>
          </a:p>
          <a:p>
            <a:pPr marL="685800" lvl="1" eaLnBrk="1" fontAlgn="auto" hangingPunct="1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 err="1">
                <a:latin typeface="Arial Narrow" panose="020B0606020202030204" pitchFamily="34" charset="0"/>
              </a:rPr>
              <a:t>Kompetensi</a:t>
            </a:r>
            <a:r>
              <a:rPr lang="en-US" sz="2400" b="1" dirty="0">
                <a:latin typeface="Arial Narrow" panose="020B0606020202030204" pitchFamily="34" charset="0"/>
              </a:rPr>
              <a:t> masing2 PPA </a:t>
            </a:r>
            <a:r>
              <a:rPr lang="en-US" sz="2400" b="1" dirty="0" err="1">
                <a:latin typeface="Arial Narrow" panose="020B0606020202030204" pitchFamily="34" charset="0"/>
              </a:rPr>
              <a:t>memadai</a:t>
            </a:r>
            <a:endParaRPr lang="en-US" sz="2400" b="1" dirty="0" smtClean="0">
              <a:latin typeface="Arial Narrow" panose="020B0606020202030204" pitchFamily="34" charset="0"/>
            </a:endParaRPr>
          </a:p>
          <a:p>
            <a:pPr marL="685800" lvl="1" eaLnBrk="1" fontAlgn="auto" hangingPunct="1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 err="1" smtClean="0">
                <a:latin typeface="Arial Narrow" panose="020B0606020202030204" pitchFamily="34" charset="0"/>
              </a:rPr>
              <a:t>Kontribusi</a:t>
            </a:r>
            <a:r>
              <a:rPr lang="en-US" sz="2400" b="1" dirty="0" smtClean="0">
                <a:latin typeface="Arial Narrow" panose="020B0606020202030204" pitchFamily="34" charset="0"/>
              </a:rPr>
              <a:t> </a:t>
            </a:r>
            <a:r>
              <a:rPr lang="en-US" sz="2400" b="1" dirty="0" err="1" smtClean="0">
                <a:latin typeface="Arial Narrow" panose="020B0606020202030204" pitchFamily="34" charset="0"/>
              </a:rPr>
              <a:t>profesinya</a:t>
            </a:r>
            <a:r>
              <a:rPr lang="en-US" sz="2400" b="1" dirty="0" smtClean="0">
                <a:latin typeface="Arial Narrow" panose="020B0606020202030204" pitchFamily="34" charset="0"/>
              </a:rPr>
              <a:t> </a:t>
            </a:r>
            <a:r>
              <a:rPr lang="en-US" sz="2400" b="1" dirty="0" err="1" smtClean="0">
                <a:latin typeface="Arial Narrow" panose="020B0606020202030204" pitchFamily="34" charset="0"/>
              </a:rPr>
              <a:t>yg</a:t>
            </a:r>
            <a:r>
              <a:rPr lang="en-US" sz="2400" b="1" dirty="0" smtClean="0">
                <a:latin typeface="Arial Narrow" panose="020B0606020202030204" pitchFamily="34" charset="0"/>
              </a:rPr>
              <a:t> </a:t>
            </a:r>
            <a:r>
              <a:rPr lang="en-US" sz="2400" b="1" dirty="0" err="1" smtClean="0">
                <a:latin typeface="Arial Narrow" panose="020B0606020202030204" pitchFamily="34" charset="0"/>
              </a:rPr>
              <a:t>setara</a:t>
            </a:r>
            <a:r>
              <a:rPr lang="en-US" sz="2400" b="1" dirty="0" smtClean="0">
                <a:latin typeface="Arial Narrow" panose="020B0606020202030204" pitchFamily="34" charset="0"/>
              </a:rPr>
              <a:t> </a:t>
            </a:r>
            <a:r>
              <a:rPr lang="en-US" sz="2400" b="1" dirty="0" err="1" smtClean="0">
                <a:latin typeface="Arial Narrow" panose="020B0606020202030204" pitchFamily="34" charset="0"/>
              </a:rPr>
              <a:t>dlm</a:t>
            </a:r>
            <a:r>
              <a:rPr lang="en-US" sz="2400" b="1" dirty="0" smtClean="0">
                <a:latin typeface="Arial Narrow" panose="020B0606020202030204" pitchFamily="34" charset="0"/>
              </a:rPr>
              <a:t> </a:t>
            </a:r>
            <a:r>
              <a:rPr lang="en-US" sz="2400" b="1" dirty="0" err="1" smtClean="0">
                <a:latin typeface="Arial Narrow" panose="020B0606020202030204" pitchFamily="34" charset="0"/>
              </a:rPr>
              <a:t>fungsi</a:t>
            </a:r>
            <a:r>
              <a:rPr lang="en-US" sz="2400" b="1" dirty="0" smtClean="0">
                <a:latin typeface="Arial Narrow" panose="020B0606020202030204" pitchFamily="34" charset="0"/>
              </a:rPr>
              <a:t> </a:t>
            </a:r>
            <a:r>
              <a:rPr lang="en-US" sz="2400" b="1" dirty="0" err="1" smtClean="0">
                <a:latin typeface="Arial Narrow" panose="020B0606020202030204" pitchFamily="34" charset="0"/>
              </a:rPr>
              <a:t>profesinya</a:t>
            </a:r>
            <a:endParaRPr lang="en-US" sz="2400" b="1" dirty="0">
              <a:latin typeface="Arial Narrow" panose="020B0606020202030204" pitchFamily="34" charset="0"/>
            </a:endParaRPr>
          </a:p>
          <a:p>
            <a:pPr marL="514350" indent="-514350" eaLnBrk="1" fontAlgn="auto" hangingPunct="1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  <a:defRPr/>
            </a:pPr>
            <a:r>
              <a:rPr lang="en-US" sz="24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DPJP </a:t>
            </a:r>
            <a:r>
              <a:rPr lang="en-US" sz="2400" b="1" dirty="0" err="1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sebagai</a:t>
            </a:r>
            <a:r>
              <a:rPr lang="en-US" sz="2400" b="1" dirty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Clinical Leader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sbg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“motor”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Integrasi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asuhan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pasien</a:t>
            </a:r>
            <a:endParaRPr lang="en-U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eaLnBrk="1" fontAlgn="auto" hangingPunct="1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  <a:defRPr/>
            </a:pP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Rekam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Medis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en-US" sz="24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CPPT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Catatan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Perkembangan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Pasien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Terintegrasi</a:t>
            </a:r>
            <a:endParaRPr lang="en-US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eaLnBrk="1" fontAlgn="auto" hangingPunct="1">
              <a:spcBef>
                <a:spcPts val="0"/>
              </a:spcBef>
              <a:spcAft>
                <a:spcPts val="300"/>
              </a:spcAft>
              <a:buFont typeface="+mj-lt"/>
              <a:buAutoNum type="arabicPeriod"/>
              <a:defRPr/>
            </a:pP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Asuhan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dgn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smtClean="0">
                <a:solidFill>
                  <a:srgbClr val="0000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BPIS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: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Bila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Pasien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Itu</a:t>
            </a: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Saya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1"/>
          <p:cNvSpPr txBox="1"/>
          <p:nvPr/>
        </p:nvSpPr>
        <p:spPr bwMode="auto">
          <a:xfrm rot="5400000">
            <a:off x="-2336941" y="2724272"/>
            <a:ext cx="6750519" cy="1408008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txBody>
          <a:bodyPr vert="vert270" wrap="square" lIns="91440" tIns="45720" rIns="91440" bIns="45720" numCol="1" rtlCol="0" anchor="ctr" anchorCtr="0" compatLnSpc="1"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MS PGothic" panose="020B0600070205080204" charset="-128"/>
                <a:cs typeface="MS PGothic" panose="020B0600070205080204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  <a:cs typeface="MS PGothic" panose="020B0600070205080204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dirty="0" smtClean="0">
                <a:solidFill>
                  <a:prstClr val="white"/>
                </a:solidFill>
                <a:latin typeface="Arial Rounded MT Bold" panose="020F0704030504030204" pitchFamily="34" charset="0"/>
              </a:rPr>
              <a:t>PPA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19256" cy="648072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CURICULUM VITAE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6176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id-ID" dirty="0" smtClean="0">
                <a:latin typeface="Arial Narrow" pitchFamily="34" charset="0"/>
              </a:rPr>
              <a:t>Nama: Puji Rahayu, Skep.Ns.Mkep.</a:t>
            </a:r>
          </a:p>
          <a:p>
            <a:r>
              <a:rPr lang="id-ID" dirty="0" smtClean="0">
                <a:latin typeface="Arial Narrow" pitchFamily="34" charset="0"/>
              </a:rPr>
              <a:t>Tempat/tgl lahir: Ponorogo 20 Nop’1965</a:t>
            </a:r>
          </a:p>
          <a:p>
            <a:r>
              <a:rPr lang="id-ID" dirty="0" smtClean="0">
                <a:latin typeface="Arial Narrow" pitchFamily="34" charset="0"/>
              </a:rPr>
              <a:t>Alamat rumah: jl. Kaliwaron I/23 Surabaya</a:t>
            </a:r>
          </a:p>
          <a:p>
            <a:r>
              <a:rPr lang="id-ID" dirty="0" smtClean="0">
                <a:latin typeface="Arial Narrow" pitchFamily="34" charset="0"/>
              </a:rPr>
              <a:t>Riwayat pendidikan:</a:t>
            </a:r>
          </a:p>
          <a:p>
            <a:pPr>
              <a:buNone/>
            </a:pPr>
            <a:r>
              <a:rPr lang="id-ID" dirty="0" smtClean="0">
                <a:latin typeface="Arial Narrow" pitchFamily="34" charset="0"/>
              </a:rPr>
              <a:t>   D3 Kep. Depkes Malang 1988</a:t>
            </a:r>
          </a:p>
          <a:p>
            <a:pPr>
              <a:buNone/>
            </a:pPr>
            <a:r>
              <a:rPr lang="id-ID" dirty="0" smtClean="0">
                <a:latin typeface="Arial Narrow" pitchFamily="34" charset="0"/>
              </a:rPr>
              <a:t>   S1 Kep. Unair 2002</a:t>
            </a:r>
          </a:p>
          <a:p>
            <a:pPr>
              <a:buNone/>
            </a:pPr>
            <a:r>
              <a:rPr lang="id-ID" dirty="0" smtClean="0">
                <a:latin typeface="Arial Narrow" pitchFamily="34" charset="0"/>
              </a:rPr>
              <a:t>   S2 Kep. Unair 2011</a:t>
            </a:r>
          </a:p>
          <a:p>
            <a:r>
              <a:rPr lang="id-ID" dirty="0" smtClean="0">
                <a:latin typeface="Arial Narrow" pitchFamily="34" charset="0"/>
              </a:rPr>
              <a:t>Riwayat Pekerjaan:</a:t>
            </a:r>
          </a:p>
          <a:p>
            <a:pPr>
              <a:buNone/>
            </a:pPr>
            <a:r>
              <a:rPr lang="id-ID" dirty="0" smtClean="0">
                <a:latin typeface="Arial Narrow" pitchFamily="34" charset="0"/>
              </a:rPr>
              <a:t>   Perawat RSSA Malang 1989</a:t>
            </a:r>
          </a:p>
          <a:p>
            <a:pPr>
              <a:buNone/>
            </a:pPr>
            <a:r>
              <a:rPr lang="id-ID" dirty="0" smtClean="0">
                <a:latin typeface="Arial Narrow" pitchFamily="34" charset="0"/>
              </a:rPr>
              <a:t>   PerawatRSUD Dr. Soebandi </a:t>
            </a:r>
            <a:r>
              <a:rPr lang="id-ID" dirty="0" smtClean="0">
                <a:latin typeface="Arial Narrow" pitchFamily="34" charset="0"/>
              </a:rPr>
              <a:t>Jember (1989 – 1996)</a:t>
            </a:r>
            <a:endParaRPr lang="id-ID" dirty="0" smtClean="0">
              <a:latin typeface="Arial Narrow" pitchFamily="34" charset="0"/>
            </a:endParaRPr>
          </a:p>
          <a:p>
            <a:pPr>
              <a:buNone/>
            </a:pPr>
            <a:r>
              <a:rPr lang="id-ID" dirty="0" smtClean="0">
                <a:latin typeface="Arial Narrow" pitchFamily="34" charset="0"/>
              </a:rPr>
              <a:t>   kasi SDM RSU Haji </a:t>
            </a:r>
            <a:r>
              <a:rPr lang="id-ID" smtClean="0">
                <a:latin typeface="Arial Narrow" pitchFamily="34" charset="0"/>
              </a:rPr>
              <a:t>Surabaya (2004 -2008)</a:t>
            </a:r>
            <a:endParaRPr lang="id-ID" dirty="0" smtClean="0">
              <a:latin typeface="Arial Narrow" pitchFamily="34" charset="0"/>
            </a:endParaRPr>
          </a:p>
          <a:p>
            <a:pPr>
              <a:buNone/>
            </a:pPr>
            <a:r>
              <a:rPr lang="id-ID" dirty="0" smtClean="0">
                <a:latin typeface="Arial Narrow" pitchFamily="34" charset="0"/>
              </a:rPr>
              <a:t>   Kabid Keperawatan RSU Haji </a:t>
            </a:r>
            <a:r>
              <a:rPr lang="id-ID" dirty="0" smtClean="0">
                <a:latin typeface="Arial Narrow" pitchFamily="34" charset="0"/>
              </a:rPr>
              <a:t>Surabaya (2010 sd sekarang)</a:t>
            </a:r>
            <a:endParaRPr lang="id-ID" dirty="0" smtClean="0">
              <a:latin typeface="Arial Narrow" pitchFamily="34" charset="0"/>
            </a:endParaRPr>
          </a:p>
          <a:p>
            <a:pPr>
              <a:buNone/>
            </a:pP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69218"/>
          </a:xfrm>
        </p:spPr>
        <p:txBody>
          <a:bodyPr>
            <a:normAutofit fontScale="90000"/>
          </a:bodyPr>
          <a:lstStyle/>
          <a:p>
            <a:r>
              <a:rPr lang="id-ID" sz="3200" dirty="0" smtClean="0"/>
              <a:t>Model praktik Hirarkis </a:t>
            </a:r>
            <a:r>
              <a:rPr lang="id-ID" sz="1800" dirty="0" smtClean="0"/>
              <a:t>(Burchel, RC, Thomas D.A, dan Smith H., 1983)</a:t>
            </a:r>
            <a:endParaRPr lang="id-ID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408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id-ID" b="1" dirty="0" smtClean="0"/>
              <a:t>DOKTER</a:t>
            </a:r>
          </a:p>
          <a:p>
            <a:pPr>
              <a:buNone/>
            </a:pPr>
            <a:endParaRPr lang="id-ID" b="1" dirty="0" smtClean="0"/>
          </a:p>
          <a:p>
            <a:pPr>
              <a:buNone/>
            </a:pPr>
            <a:endParaRPr lang="id-ID" b="1" dirty="0" smtClean="0"/>
          </a:p>
          <a:p>
            <a:pPr>
              <a:buNone/>
            </a:pPr>
            <a:endParaRPr lang="id-ID" b="1" dirty="0" smtClean="0"/>
          </a:p>
          <a:p>
            <a:pPr algn="ctr">
              <a:buNone/>
            </a:pPr>
            <a:r>
              <a:rPr lang="id-ID" b="1" dirty="0" smtClean="0"/>
              <a:t>PERAWAT</a:t>
            </a:r>
          </a:p>
          <a:p>
            <a:pPr>
              <a:buNone/>
            </a:pPr>
            <a:endParaRPr lang="id-ID" b="1" dirty="0" smtClean="0"/>
          </a:p>
          <a:p>
            <a:pPr>
              <a:buNone/>
            </a:pPr>
            <a:endParaRPr lang="id-ID" b="1" dirty="0" smtClean="0"/>
          </a:p>
          <a:p>
            <a:pPr>
              <a:buNone/>
            </a:pPr>
            <a:endParaRPr lang="id-ID" b="1" dirty="0" smtClean="0"/>
          </a:p>
          <a:p>
            <a:pPr algn="ctr">
              <a:buNone/>
            </a:pPr>
            <a:r>
              <a:rPr lang="id-ID" b="1" dirty="0" smtClean="0"/>
              <a:t>PEMBERI PELAYANAN LAIN</a:t>
            </a:r>
          </a:p>
          <a:p>
            <a:pPr>
              <a:buNone/>
            </a:pPr>
            <a:endParaRPr lang="id-ID" b="1" dirty="0" smtClean="0"/>
          </a:p>
          <a:p>
            <a:pPr>
              <a:buNone/>
            </a:pPr>
            <a:endParaRPr lang="id-ID" b="1" dirty="0" smtClean="0"/>
          </a:p>
          <a:p>
            <a:pPr>
              <a:buNone/>
            </a:pPr>
            <a:endParaRPr lang="id-ID" b="1" dirty="0" smtClean="0"/>
          </a:p>
          <a:p>
            <a:pPr algn="ctr">
              <a:buNone/>
            </a:pPr>
            <a:r>
              <a:rPr lang="id-ID" b="1" dirty="0" smtClean="0"/>
              <a:t>PASIEN</a:t>
            </a:r>
            <a:endParaRPr lang="id-ID" b="1" dirty="0"/>
          </a:p>
        </p:txBody>
      </p:sp>
      <p:sp>
        <p:nvSpPr>
          <p:cNvPr id="4" name="Down Arrow 3"/>
          <p:cNvSpPr/>
          <p:nvPr/>
        </p:nvSpPr>
        <p:spPr>
          <a:xfrm>
            <a:off x="4283968" y="155679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Down Arrow 4"/>
          <p:cNvSpPr/>
          <p:nvPr/>
        </p:nvSpPr>
        <p:spPr>
          <a:xfrm>
            <a:off x="4283968" y="314096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Down Arrow 5"/>
          <p:cNvSpPr/>
          <p:nvPr/>
        </p:nvSpPr>
        <p:spPr>
          <a:xfrm>
            <a:off x="4283968" y="465313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MODEL HIRARKIS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r>
              <a:rPr lang="id-ID" dirty="0" smtClean="0"/>
              <a:t>KOMUNIKASI SATU ARAH </a:t>
            </a:r>
          </a:p>
          <a:p>
            <a:r>
              <a:rPr lang="id-ID" dirty="0" smtClean="0"/>
              <a:t>KONTAK TERBATAS ANTARA PASIEN DAN DOKTER</a:t>
            </a:r>
          </a:p>
          <a:p>
            <a:r>
              <a:rPr lang="id-ID" dirty="0" smtClean="0"/>
              <a:t>DOKTER YANG DOMINAN</a:t>
            </a:r>
          </a:p>
          <a:p>
            <a:endParaRPr lang="id-ID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45720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PATIENT PREFERENCE</a:t>
            </a:r>
            <a:r>
              <a:rPr lang="id-ID" b="1" dirty="0"/>
              <a:t>S</a:t>
            </a:r>
            <a:endParaRPr lang="ms-BN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" y="1524000"/>
            <a:ext cx="7488832" cy="255454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err="1"/>
              <a:t>Ingin</a:t>
            </a:r>
            <a:r>
              <a:rPr lang="en-US" sz="2000" b="1" dirty="0"/>
              <a:t> </a:t>
            </a:r>
            <a:r>
              <a:rPr lang="en-US" sz="2000" b="1" dirty="0" err="1"/>
              <a:t>dilayani</a:t>
            </a:r>
            <a:r>
              <a:rPr lang="en-US" sz="2000" b="1" dirty="0"/>
              <a:t> </a:t>
            </a:r>
            <a:r>
              <a:rPr lang="en-US" sz="2000" b="1" dirty="0" err="1"/>
              <a:t>oleh</a:t>
            </a:r>
            <a:r>
              <a:rPr lang="en-US" sz="2000" b="1" dirty="0"/>
              <a:t> orang yang </a:t>
            </a:r>
            <a:r>
              <a:rPr lang="en-US" sz="2000" b="1" dirty="0" err="1"/>
              <a:t>dikenal</a:t>
            </a:r>
            <a:r>
              <a:rPr lang="id-ID" sz="2000" b="1" dirty="0"/>
              <a:t> </a:t>
            </a:r>
            <a:endParaRPr lang="en-US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err="1"/>
              <a:t>Riwayat</a:t>
            </a:r>
            <a:r>
              <a:rPr lang="en-US" sz="2000" b="1" dirty="0"/>
              <a:t> </a:t>
            </a:r>
            <a:r>
              <a:rPr lang="en-US" sz="2000" b="1" dirty="0" err="1"/>
              <a:t>penyakitnya</a:t>
            </a:r>
            <a:r>
              <a:rPr lang="en-US" sz="2000" b="1" dirty="0"/>
              <a:t> </a:t>
            </a:r>
            <a:r>
              <a:rPr lang="en-US" sz="2000" b="1" dirty="0" err="1"/>
              <a:t>dicacat</a:t>
            </a:r>
            <a:r>
              <a:rPr lang="en-US" sz="2000" b="1" dirty="0"/>
              <a:t> </a:t>
            </a:r>
            <a:r>
              <a:rPr lang="en-US" sz="2000" b="1" dirty="0" err="1"/>
              <a:t>dan</a:t>
            </a:r>
            <a:r>
              <a:rPr lang="en-US" sz="2000" b="1" dirty="0"/>
              <a:t> </a:t>
            </a:r>
            <a:r>
              <a:rPr lang="en-US" sz="2000" b="1" dirty="0" err="1"/>
              <a:t>dikenal</a:t>
            </a:r>
            <a:r>
              <a:rPr lang="en-US" sz="2000" b="1" dirty="0"/>
              <a:t> </a:t>
            </a:r>
            <a:r>
              <a:rPr lang="en-US" sz="2000" b="1" dirty="0" err="1"/>
              <a:t>baik</a:t>
            </a:r>
            <a:r>
              <a:rPr lang="en-US" sz="2000" b="1" dirty="0"/>
              <a:t> </a:t>
            </a:r>
            <a:r>
              <a:rPr lang="en-US" sz="2000" b="1" dirty="0" err="1"/>
              <a:t>oleh</a:t>
            </a:r>
            <a:r>
              <a:rPr lang="en-US" sz="2000" b="1" dirty="0"/>
              <a:t> </a:t>
            </a:r>
            <a:r>
              <a:rPr lang="en-US" sz="2000" b="1" dirty="0" err="1"/>
              <a:t>para</a:t>
            </a:r>
            <a:r>
              <a:rPr lang="en-US" sz="2000" b="1" dirty="0"/>
              <a:t> provider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Data </a:t>
            </a:r>
            <a:r>
              <a:rPr lang="en-US" sz="2000" b="1" dirty="0" err="1"/>
              <a:t>dirinya</a:t>
            </a:r>
            <a:r>
              <a:rPr lang="en-US" sz="2000" b="1" dirty="0"/>
              <a:t> </a:t>
            </a:r>
            <a:r>
              <a:rPr lang="en-US" sz="2000" b="1" dirty="0" err="1"/>
              <a:t>selalu</a:t>
            </a:r>
            <a:r>
              <a:rPr lang="en-US" sz="2000" b="1" dirty="0"/>
              <a:t> up to date: </a:t>
            </a:r>
            <a:r>
              <a:rPr lang="en-US" sz="2000" b="1" dirty="0" err="1"/>
              <a:t>kondisi</a:t>
            </a:r>
            <a:r>
              <a:rPr lang="en-US" sz="2000" b="1" dirty="0"/>
              <a:t> </a:t>
            </a:r>
            <a:r>
              <a:rPr lang="en-US" sz="2000" b="1" dirty="0" err="1"/>
              <a:t>terakhir</a:t>
            </a:r>
            <a:r>
              <a:rPr lang="en-US" sz="2000" b="1" dirty="0"/>
              <a:t>, </a:t>
            </a:r>
            <a:r>
              <a:rPr lang="en-US" sz="2000" b="1" dirty="0" err="1"/>
              <a:t>rencana</a:t>
            </a:r>
            <a:r>
              <a:rPr lang="en-US" sz="2000" b="1" dirty="0"/>
              <a:t> </a:t>
            </a:r>
            <a:r>
              <a:rPr lang="en-US" sz="2000" b="1" dirty="0" err="1"/>
              <a:t>pelayanan</a:t>
            </a:r>
            <a:r>
              <a:rPr lang="en-US" sz="2000" b="1" dirty="0"/>
              <a:t>, </a:t>
            </a:r>
            <a:r>
              <a:rPr lang="en-US" sz="2000" b="1" dirty="0" err="1"/>
              <a:t>hasil</a:t>
            </a:r>
            <a:r>
              <a:rPr lang="en-US" sz="2000" b="1" dirty="0"/>
              <a:t> </a:t>
            </a:r>
            <a:r>
              <a:rPr lang="en-US" sz="2000" b="1" dirty="0" err="1"/>
              <a:t>pelayanan</a:t>
            </a:r>
            <a:r>
              <a:rPr lang="en-US" sz="2000" b="1" dirty="0"/>
              <a:t>, </a:t>
            </a:r>
            <a:r>
              <a:rPr lang="en-US" sz="2000" b="1" dirty="0" err="1"/>
              <a:t>tahu</a:t>
            </a:r>
            <a:r>
              <a:rPr lang="en-US" sz="2000" b="1" dirty="0"/>
              <a:t> </a:t>
            </a:r>
            <a:r>
              <a:rPr lang="en-US" sz="2000" b="1" dirty="0" err="1"/>
              <a:t>obat-obatan</a:t>
            </a:r>
            <a:r>
              <a:rPr lang="en-US" sz="2000" b="1" dirty="0"/>
              <a:t> yang </a:t>
            </a:r>
            <a:r>
              <a:rPr lang="en-US" sz="2000" b="1" dirty="0" err="1"/>
              <a:t>dikonsumsi</a:t>
            </a:r>
            <a:r>
              <a:rPr lang="en-US" sz="2000" b="1" dirty="0"/>
              <a:t> </a:t>
            </a:r>
            <a:r>
              <a:rPr lang="en-US" sz="2000" b="1" dirty="0" err="1"/>
              <a:t>manfaat</a:t>
            </a:r>
            <a:r>
              <a:rPr lang="en-US" sz="2000" b="1" dirty="0"/>
              <a:t> </a:t>
            </a:r>
            <a:r>
              <a:rPr lang="en-US" sz="2000" b="1" dirty="0" err="1"/>
              <a:t>dan</a:t>
            </a:r>
            <a:r>
              <a:rPr lang="en-US" sz="2000" b="1" dirty="0"/>
              <a:t> </a:t>
            </a:r>
            <a:r>
              <a:rPr lang="en-US" sz="2000" b="1" dirty="0" err="1"/>
              <a:t>efek</a:t>
            </a:r>
            <a:r>
              <a:rPr lang="en-US" sz="2000" b="1" dirty="0"/>
              <a:t> </a:t>
            </a:r>
            <a:r>
              <a:rPr lang="en-US" sz="2000" b="1" dirty="0" err="1"/>
              <a:t>sampingnya</a:t>
            </a:r>
            <a:endParaRPr lang="en-US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ms-BN" sz="2000" b="1" dirty="0"/>
          </a:p>
        </p:txBody>
      </p:sp>
      <p:pic>
        <p:nvPicPr>
          <p:cNvPr id="4" name="Image3_img" descr="http://2.bp.blogspot.com/-xeKLL_QH-AU/UGapwPkBHgI/AAAAAAAAADo/ET7L_vtwLRs/s190/nurse.jpg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4005064"/>
            <a:ext cx="11239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96144"/>
          </a:xfrm>
        </p:spPr>
        <p:txBody>
          <a:bodyPr/>
          <a:lstStyle/>
          <a:p>
            <a:r>
              <a:rPr lang="en-US" dirty="0" err="1" smtClean="0"/>
              <a:t>Keuntungan</a:t>
            </a:r>
            <a:r>
              <a:rPr lang="en-US" dirty="0" smtClean="0"/>
              <a:t> </a:t>
            </a:r>
            <a:r>
              <a:rPr lang="en-US" i="1" dirty="0" smtClean="0"/>
              <a:t>Patient Centered Care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60851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sz="2800" dirty="0" err="1" smtClean="0"/>
              <a:t>Menempatkan</a:t>
            </a:r>
            <a:r>
              <a:rPr lang="en-US" sz="2800" dirty="0" smtClean="0"/>
              <a:t> </a:t>
            </a:r>
            <a:r>
              <a:rPr lang="en-US" sz="2800" dirty="0" err="1" smtClean="0"/>
              <a:t>pasien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 smtClean="0"/>
              <a:t>tempat</a:t>
            </a:r>
            <a:r>
              <a:rPr lang="en-US" sz="2800" dirty="0" smtClean="0"/>
              <a:t> yang </a:t>
            </a:r>
            <a:r>
              <a:rPr lang="en-US" sz="2800" dirty="0" err="1" smtClean="0"/>
              <a:t>tepat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orang</a:t>
            </a:r>
            <a:r>
              <a:rPr lang="en-US" sz="2800" dirty="0" smtClean="0"/>
              <a:t> yang </a:t>
            </a:r>
            <a:r>
              <a:rPr lang="en-US" sz="2800" dirty="0" err="1" smtClean="0"/>
              <a:t>tepat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memberikan</a:t>
            </a:r>
            <a:r>
              <a:rPr lang="en-US" sz="2800" dirty="0" smtClean="0"/>
              <a:t> </a:t>
            </a:r>
            <a:r>
              <a:rPr lang="en-US" sz="2800" dirty="0" err="1" smtClean="0"/>
              <a:t>asuhan</a:t>
            </a:r>
            <a:endParaRPr lang="en-US" sz="2800" dirty="0" smtClean="0"/>
          </a:p>
          <a:p>
            <a:r>
              <a:rPr lang="en-US" sz="2800" dirty="0" err="1" smtClean="0"/>
              <a:t>Meningkatkan</a:t>
            </a:r>
            <a:r>
              <a:rPr lang="en-US" sz="2800" dirty="0" smtClean="0"/>
              <a:t> </a:t>
            </a:r>
            <a:r>
              <a:rPr lang="en-US" sz="2800" dirty="0" err="1" smtClean="0"/>
              <a:t>kualitas</a:t>
            </a:r>
            <a:r>
              <a:rPr lang="en-US" sz="2800" dirty="0" smtClean="0"/>
              <a:t> </a:t>
            </a:r>
            <a:r>
              <a:rPr lang="en-US" sz="2800" dirty="0" err="1" smtClean="0"/>
              <a:t>asuhan</a:t>
            </a:r>
            <a:r>
              <a:rPr lang="en-US" sz="2800" dirty="0" smtClean="0"/>
              <a:t> yang </a:t>
            </a:r>
            <a:r>
              <a:rPr lang="en-US" sz="2800" dirty="0" err="1" smtClean="0"/>
              <a:t>terintegrasi</a:t>
            </a:r>
            <a:r>
              <a:rPr lang="en-US" sz="2800" dirty="0" smtClean="0"/>
              <a:t> </a:t>
            </a:r>
            <a:r>
              <a:rPr lang="en-US" sz="2800" dirty="0" err="1" smtClean="0"/>
              <a:t>antar</a:t>
            </a:r>
            <a:r>
              <a:rPr lang="en-US" sz="2800" dirty="0" smtClean="0"/>
              <a:t> </a:t>
            </a:r>
            <a:r>
              <a:rPr lang="en-US" sz="2800" dirty="0" err="1" smtClean="0"/>
              <a:t>profesional</a:t>
            </a:r>
            <a:endParaRPr lang="en-US" sz="2800" dirty="0" smtClean="0"/>
          </a:p>
          <a:p>
            <a:r>
              <a:rPr lang="en-US" sz="2800" dirty="0" err="1" smtClean="0"/>
              <a:t>Memberikan</a:t>
            </a:r>
            <a:r>
              <a:rPr lang="en-US" sz="2800" dirty="0" smtClean="0"/>
              <a:t> </a:t>
            </a:r>
            <a:r>
              <a:rPr lang="en-US" sz="2800" dirty="0" err="1" smtClean="0"/>
              <a:t>kesempatan</a:t>
            </a:r>
            <a:r>
              <a:rPr lang="en-US" sz="2800" dirty="0" smtClean="0"/>
              <a:t> </a:t>
            </a:r>
            <a:r>
              <a:rPr lang="en-US" sz="2800" dirty="0" err="1" smtClean="0"/>
              <a:t>seluas-luasnya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</a:t>
            </a:r>
            <a:r>
              <a:rPr lang="en-US" sz="2800" dirty="0" err="1" smtClean="0"/>
              <a:t>pasien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keluarga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en-US" sz="2800" dirty="0" smtClean="0"/>
              <a:t> </a:t>
            </a:r>
            <a:r>
              <a:rPr lang="en-US" sz="2800" dirty="0" err="1" smtClean="0"/>
              <a:t>terlibat</a:t>
            </a:r>
            <a:r>
              <a:rPr lang="en-US" sz="2800" dirty="0" smtClean="0"/>
              <a:t> </a:t>
            </a:r>
            <a:r>
              <a:rPr lang="en-US" sz="2800" dirty="0" err="1" smtClean="0"/>
              <a:t>aktif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proses</a:t>
            </a:r>
            <a:r>
              <a:rPr lang="en-US" sz="2800" dirty="0" smtClean="0"/>
              <a:t> </a:t>
            </a:r>
            <a:r>
              <a:rPr lang="en-US" sz="2800" dirty="0" err="1" smtClean="0"/>
              <a:t>asuhan</a:t>
            </a:r>
            <a:endParaRPr lang="en-US" sz="2800" dirty="0" smtClean="0"/>
          </a:p>
          <a:p>
            <a:r>
              <a:rPr lang="en-US" sz="2800" dirty="0" err="1" smtClean="0"/>
              <a:t>Memfasilitasi</a:t>
            </a:r>
            <a:r>
              <a:rPr lang="en-US" sz="2800" dirty="0" smtClean="0"/>
              <a:t> </a:t>
            </a:r>
            <a:r>
              <a:rPr lang="en-US" sz="2800" dirty="0" err="1" smtClean="0"/>
              <a:t>proses</a:t>
            </a:r>
            <a:r>
              <a:rPr lang="en-US" sz="2800" dirty="0" smtClean="0"/>
              <a:t> </a:t>
            </a:r>
            <a:r>
              <a:rPr lang="en-US" sz="2800" dirty="0" err="1" smtClean="0"/>
              <a:t>belajar</a:t>
            </a:r>
            <a:r>
              <a:rPr lang="en-US" sz="2800" dirty="0" smtClean="0"/>
              <a:t> </a:t>
            </a:r>
            <a:r>
              <a:rPr lang="en-US" sz="2800" dirty="0" err="1" smtClean="0"/>
              <a:t>antar</a:t>
            </a:r>
            <a:r>
              <a:rPr lang="en-US" sz="2800" dirty="0" smtClean="0"/>
              <a:t> </a:t>
            </a:r>
            <a:r>
              <a:rPr lang="en-US" sz="2800" dirty="0" err="1" smtClean="0"/>
              <a:t>profesional</a:t>
            </a:r>
            <a:r>
              <a:rPr lang="en-US" sz="2800" dirty="0" smtClean="0"/>
              <a:t>, </a:t>
            </a:r>
            <a:r>
              <a:rPr lang="en-US" sz="2800" dirty="0" err="1" smtClean="0"/>
              <a:t>termasuk</a:t>
            </a:r>
            <a:r>
              <a:rPr lang="en-US" sz="2800" dirty="0" smtClean="0"/>
              <a:t> </a:t>
            </a:r>
            <a:r>
              <a:rPr lang="en-US" sz="2800" dirty="0" err="1" smtClean="0"/>
              <a:t>kepada</a:t>
            </a:r>
            <a:r>
              <a:rPr lang="en-US" sz="2800" dirty="0" smtClean="0"/>
              <a:t> </a:t>
            </a:r>
            <a:r>
              <a:rPr lang="en-US" sz="2800" dirty="0" err="1" smtClean="0"/>
              <a:t>pasien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keluarga</a:t>
            </a:r>
            <a:endParaRPr lang="en-US" sz="2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589112"/>
          </a:xfrm>
        </p:spPr>
        <p:txBody>
          <a:bodyPr/>
          <a:lstStyle/>
          <a:p>
            <a:r>
              <a:rPr lang="en-US" dirty="0" err="1" smtClean="0"/>
              <a:t>Konsep</a:t>
            </a:r>
            <a:r>
              <a:rPr lang="en-US" dirty="0" smtClean="0"/>
              <a:t> </a:t>
            </a:r>
            <a:r>
              <a:rPr lang="en-US" dirty="0" err="1" smtClean="0"/>
              <a:t>Inti</a:t>
            </a:r>
            <a:r>
              <a:rPr lang="en-US" dirty="0" smtClean="0"/>
              <a:t> </a:t>
            </a:r>
            <a:r>
              <a:rPr lang="en-US" i="1" dirty="0" smtClean="0"/>
              <a:t>Patient Centered Care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600200"/>
          <a:ext cx="86106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80120"/>
          </a:xfrm>
        </p:spPr>
        <p:txBody>
          <a:bodyPr/>
          <a:lstStyle/>
          <a:p>
            <a:r>
              <a:rPr lang="en-US" dirty="0" smtClean="0"/>
              <a:t>Respect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2020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dirty="0" err="1" smtClean="0"/>
              <a:t>Sejak</a:t>
            </a:r>
            <a:r>
              <a:rPr lang="en-US" dirty="0" smtClean="0"/>
              <a:t> </a:t>
            </a:r>
            <a:r>
              <a:rPr lang="en-US" dirty="0" err="1" smtClean="0"/>
              <a:t>awal</a:t>
            </a:r>
            <a:r>
              <a:rPr lang="en-US" dirty="0" smtClean="0"/>
              <a:t> </a:t>
            </a:r>
            <a:r>
              <a:rPr lang="en-US" dirty="0" err="1" smtClean="0"/>
              <a:t>pasien</a:t>
            </a:r>
            <a:r>
              <a:rPr lang="en-US" dirty="0" smtClean="0"/>
              <a:t> </a:t>
            </a:r>
            <a:r>
              <a:rPr lang="en-US" dirty="0" err="1" smtClean="0"/>
              <a:t>masuk</a:t>
            </a:r>
            <a:r>
              <a:rPr lang="en-US" dirty="0" smtClean="0"/>
              <a:t> -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memahami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nilai-nilai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kepercayaan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harapan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pasien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serta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kebutuhan</a:t>
            </a:r>
            <a:r>
              <a:rPr lang="en-US" dirty="0" smtClean="0">
                <a:sym typeface="Wingdings" pitchFamily="2" charset="2"/>
              </a:rPr>
              <a:t>.</a:t>
            </a:r>
          </a:p>
          <a:p>
            <a:r>
              <a:rPr lang="en-US" dirty="0" err="1" smtClean="0">
                <a:sym typeface="Wingdings" pitchFamily="2" charset="2"/>
              </a:rPr>
              <a:t>Karena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manusia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adalah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unik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bisa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berubah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setiap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waktu</a:t>
            </a:r>
            <a:r>
              <a:rPr lang="en-US" dirty="0" smtClean="0">
                <a:sym typeface="Wingdings" pitchFamily="2" charset="2"/>
              </a:rPr>
              <a:t> ( </a:t>
            </a:r>
            <a:r>
              <a:rPr lang="en-US" dirty="0" err="1" smtClean="0">
                <a:sym typeface="Wingdings" pitchFamily="2" charset="2"/>
              </a:rPr>
              <a:t>fisik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maupun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psikologis</a:t>
            </a:r>
            <a:r>
              <a:rPr lang="en-US" dirty="0" smtClean="0">
                <a:sym typeface="Wingdings" pitchFamily="2" charset="2"/>
              </a:rPr>
              <a:t> ) - </a:t>
            </a:r>
            <a:r>
              <a:rPr lang="en-US" dirty="0" err="1" smtClean="0">
                <a:sym typeface="Wingdings" pitchFamily="2" charset="2"/>
              </a:rPr>
              <a:t>perlu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pendekatan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komunikasi</a:t>
            </a:r>
            <a:r>
              <a:rPr lang="en-US" dirty="0" smtClean="0">
                <a:sym typeface="Wingdings" pitchFamily="2" charset="2"/>
              </a:rPr>
              <a:t> yang </a:t>
            </a:r>
            <a:r>
              <a:rPr lang="en-US" dirty="0" err="1" smtClean="0">
                <a:sym typeface="Wingdings" pitchFamily="2" charset="2"/>
              </a:rPr>
              <a:t>baik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membangun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hubungan</a:t>
            </a:r>
            <a:r>
              <a:rPr lang="en-US" dirty="0" smtClean="0">
                <a:sym typeface="Wingdings" pitchFamily="2" charset="2"/>
              </a:rPr>
              <a:t> interpersonal</a:t>
            </a:r>
          </a:p>
          <a:p>
            <a:r>
              <a:rPr lang="en-US" dirty="0" err="1" smtClean="0">
                <a:sym typeface="Wingdings" pitchFamily="2" charset="2"/>
              </a:rPr>
              <a:t>Mengintegrasikan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nilai-nilai</a:t>
            </a:r>
            <a:r>
              <a:rPr lang="en-US" dirty="0" smtClean="0">
                <a:sym typeface="Wingdings" pitchFamily="2" charset="2"/>
              </a:rPr>
              <a:t>, </a:t>
            </a:r>
            <a:r>
              <a:rPr lang="en-US" dirty="0" err="1" smtClean="0">
                <a:sym typeface="Wingdings" pitchFamily="2" charset="2"/>
              </a:rPr>
              <a:t>kepercayaan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harapan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pasien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serta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kebutuhan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dalam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asuhan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pasien</a:t>
            </a:r>
            <a:r>
              <a:rPr lang="en-US" dirty="0" smtClean="0">
                <a:sym typeface="Wingdings" pitchFamily="2" charset="2"/>
              </a:rPr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733128"/>
          </a:xfrm>
        </p:spPr>
        <p:txBody>
          <a:bodyPr>
            <a:normAutofit/>
          </a:bodyPr>
          <a:lstStyle/>
          <a:p>
            <a:r>
              <a:rPr lang="en-US" dirty="0" err="1" smtClean="0"/>
              <a:t>Pelayanan</a:t>
            </a:r>
            <a:r>
              <a:rPr lang="en-US" dirty="0" smtClean="0"/>
              <a:t> </a:t>
            </a:r>
            <a:r>
              <a:rPr lang="en-US" dirty="0" err="1" smtClean="0"/>
              <a:t>Terkoordinasi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Terintegrasi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0386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2500" lnSpcReduction="10000"/>
          </a:bodyPr>
          <a:lstStyle/>
          <a:p>
            <a:r>
              <a:rPr lang="en-US" sz="3200" dirty="0" err="1" smtClean="0"/>
              <a:t>Semua</a:t>
            </a:r>
            <a:r>
              <a:rPr lang="en-US" sz="3200" dirty="0" smtClean="0"/>
              <a:t> </a:t>
            </a:r>
            <a:r>
              <a:rPr lang="en-US" sz="3200" dirty="0" err="1" smtClean="0"/>
              <a:t>disiplin</a:t>
            </a:r>
            <a:r>
              <a:rPr lang="en-US" sz="3200" dirty="0" smtClean="0"/>
              <a:t> </a:t>
            </a:r>
            <a:r>
              <a:rPr lang="en-US" sz="3200" dirty="0" err="1" smtClean="0"/>
              <a:t>ilmu</a:t>
            </a:r>
            <a:r>
              <a:rPr lang="en-US" sz="3200" dirty="0" smtClean="0"/>
              <a:t> </a:t>
            </a:r>
            <a:r>
              <a:rPr lang="en-US" sz="3200" dirty="0" err="1" smtClean="0"/>
              <a:t>berfokus</a:t>
            </a:r>
            <a:r>
              <a:rPr lang="en-US" sz="3200" dirty="0" smtClean="0"/>
              <a:t> </a:t>
            </a:r>
            <a:r>
              <a:rPr lang="en-US" sz="3200" dirty="0" err="1" smtClean="0"/>
              <a:t>pada</a:t>
            </a:r>
            <a:r>
              <a:rPr lang="en-US" sz="3200" dirty="0" smtClean="0"/>
              <a:t> </a:t>
            </a:r>
            <a:r>
              <a:rPr lang="en-US" sz="3200" dirty="0" err="1" smtClean="0"/>
              <a:t>pasien</a:t>
            </a:r>
            <a:r>
              <a:rPr lang="en-US" sz="3200" dirty="0" smtClean="0"/>
              <a:t> </a:t>
            </a:r>
            <a:r>
              <a:rPr lang="en-US" sz="3200" dirty="0" err="1" smtClean="0"/>
              <a:t>dan</a:t>
            </a:r>
            <a:r>
              <a:rPr lang="en-US" sz="3200" dirty="0" smtClean="0"/>
              <a:t> </a:t>
            </a:r>
            <a:r>
              <a:rPr lang="en-US" sz="3200" dirty="0" err="1" smtClean="0"/>
              <a:t>dikoordinir</a:t>
            </a:r>
            <a:r>
              <a:rPr lang="en-US" sz="3200" dirty="0" smtClean="0"/>
              <a:t> </a:t>
            </a:r>
            <a:r>
              <a:rPr lang="en-US" sz="3200" dirty="0" err="1" smtClean="0"/>
              <a:t>oleh</a:t>
            </a:r>
            <a:r>
              <a:rPr lang="en-US" sz="3200" dirty="0" smtClean="0"/>
              <a:t> DPJP ( </a:t>
            </a:r>
            <a:r>
              <a:rPr lang="en-US" sz="3200" dirty="0" err="1" smtClean="0"/>
              <a:t>dokter</a:t>
            </a:r>
            <a:r>
              <a:rPr lang="en-US" sz="3200" dirty="0" smtClean="0"/>
              <a:t> </a:t>
            </a:r>
            <a:r>
              <a:rPr lang="en-US" sz="3200" dirty="0" err="1" smtClean="0"/>
              <a:t>penanggung</a:t>
            </a:r>
            <a:r>
              <a:rPr lang="en-US" sz="3200" dirty="0" smtClean="0"/>
              <a:t> </a:t>
            </a:r>
            <a:r>
              <a:rPr lang="en-US" sz="3200" dirty="0" err="1" smtClean="0"/>
              <a:t>jawab</a:t>
            </a:r>
            <a:r>
              <a:rPr lang="en-US" sz="3200" dirty="0" smtClean="0"/>
              <a:t> </a:t>
            </a:r>
            <a:r>
              <a:rPr lang="en-US" sz="3200" dirty="0" err="1" smtClean="0"/>
              <a:t>pasien</a:t>
            </a:r>
            <a:r>
              <a:rPr lang="en-US" sz="3200" dirty="0" smtClean="0"/>
              <a:t> )</a:t>
            </a:r>
          </a:p>
          <a:p>
            <a:r>
              <a:rPr lang="en-US" sz="3200" dirty="0" err="1" smtClean="0"/>
              <a:t>Rencana</a:t>
            </a:r>
            <a:r>
              <a:rPr lang="en-US" sz="3200" dirty="0" smtClean="0"/>
              <a:t> </a:t>
            </a:r>
            <a:r>
              <a:rPr lang="en-US" sz="3200" dirty="0" err="1" smtClean="0"/>
              <a:t>asuhan</a:t>
            </a:r>
            <a:r>
              <a:rPr lang="en-US" sz="3200" dirty="0" smtClean="0"/>
              <a:t> </a:t>
            </a:r>
            <a:r>
              <a:rPr lang="en-US" sz="3200" dirty="0" err="1" smtClean="0"/>
              <a:t>terintegrasi</a:t>
            </a:r>
            <a:r>
              <a:rPr lang="en-US" sz="3200" dirty="0" smtClean="0"/>
              <a:t> </a:t>
            </a:r>
          </a:p>
          <a:p>
            <a:r>
              <a:rPr lang="en-US" sz="3200" dirty="0" err="1" smtClean="0"/>
              <a:t>Melibatkan</a:t>
            </a:r>
            <a:r>
              <a:rPr lang="en-US" sz="3200" dirty="0" smtClean="0"/>
              <a:t> </a:t>
            </a:r>
            <a:r>
              <a:rPr lang="en-US" sz="3200" dirty="0" err="1" smtClean="0"/>
              <a:t>pasien</a:t>
            </a:r>
            <a:r>
              <a:rPr lang="en-US" sz="3200" dirty="0" smtClean="0"/>
              <a:t> </a:t>
            </a:r>
            <a:r>
              <a:rPr lang="en-US" sz="3200" dirty="0" err="1" smtClean="0"/>
              <a:t>dan</a:t>
            </a:r>
            <a:r>
              <a:rPr lang="en-US" sz="3200" dirty="0" smtClean="0"/>
              <a:t> / </a:t>
            </a:r>
            <a:r>
              <a:rPr lang="en-US" sz="3200" dirty="0" err="1" smtClean="0"/>
              <a:t>keluarga</a:t>
            </a:r>
            <a:r>
              <a:rPr lang="en-US" sz="3200" dirty="0" smtClean="0"/>
              <a:t> </a:t>
            </a:r>
            <a:r>
              <a:rPr lang="en-US" sz="3200" dirty="0" err="1" smtClean="0"/>
              <a:t>dalam</a:t>
            </a:r>
            <a:r>
              <a:rPr lang="en-US" sz="3200" dirty="0" smtClean="0"/>
              <a:t> </a:t>
            </a:r>
            <a:r>
              <a:rPr lang="en-US" sz="3200" dirty="0" err="1" smtClean="0"/>
              <a:t>proses</a:t>
            </a:r>
            <a:r>
              <a:rPr lang="en-US" sz="3200" dirty="0" smtClean="0"/>
              <a:t> </a:t>
            </a:r>
            <a:r>
              <a:rPr lang="en-US" sz="3200" dirty="0" err="1" smtClean="0"/>
              <a:t>asuhan</a:t>
            </a:r>
            <a:endParaRPr lang="id-ID" sz="3200" dirty="0" smtClean="0"/>
          </a:p>
          <a:p>
            <a:r>
              <a:rPr lang="id-ID" sz="3200" dirty="0" smtClean="0"/>
              <a:t>Ada peran manager pelayanan pasien (MPP), berperan dalam membantu meningkatkan kolaborasi interprofesional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435280" cy="1080120"/>
          </a:xfrm>
        </p:spPr>
        <p:txBody>
          <a:bodyPr/>
          <a:lstStyle/>
          <a:p>
            <a:r>
              <a:rPr lang="en-US" dirty="0" err="1" smtClean="0"/>
              <a:t>Informasi</a:t>
            </a:r>
            <a:r>
              <a:rPr lang="id-ID" dirty="0" smtClean="0"/>
              <a:t>, </a:t>
            </a:r>
            <a:r>
              <a:rPr lang="en-US" dirty="0" err="1" smtClean="0"/>
              <a:t>Komunikasi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Edukasi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7720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sz="2400" dirty="0" err="1" smtClean="0"/>
              <a:t>Pemberi</a:t>
            </a:r>
            <a:r>
              <a:rPr lang="en-US" sz="2400" dirty="0" smtClean="0"/>
              <a:t> </a:t>
            </a:r>
            <a:r>
              <a:rPr lang="en-US" sz="2400" dirty="0" err="1" smtClean="0"/>
              <a:t>asuhan</a:t>
            </a:r>
            <a:r>
              <a:rPr lang="en-US" sz="2400" dirty="0" smtClean="0"/>
              <a:t> </a:t>
            </a:r>
            <a:r>
              <a:rPr lang="en-US" sz="2400" dirty="0" err="1" smtClean="0"/>
              <a:t>perlu</a:t>
            </a:r>
            <a:r>
              <a:rPr lang="en-US" sz="2400" dirty="0" smtClean="0"/>
              <a:t> </a:t>
            </a:r>
            <a:r>
              <a:rPr lang="en-US" sz="2400" dirty="0" err="1" smtClean="0"/>
              <a:t>memberikan</a:t>
            </a:r>
            <a:r>
              <a:rPr lang="en-US" sz="2400" dirty="0" smtClean="0"/>
              <a:t> </a:t>
            </a:r>
            <a:r>
              <a:rPr lang="en-US" sz="2400" dirty="0" err="1" smtClean="0"/>
              <a:t>edukasi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dibutuhkan</a:t>
            </a:r>
            <a:r>
              <a:rPr lang="en-US" sz="2400" dirty="0" smtClean="0"/>
              <a:t> </a:t>
            </a:r>
            <a:r>
              <a:rPr lang="en-US" sz="2400" dirty="0" err="1" smtClean="0"/>
              <a:t>oleh</a:t>
            </a:r>
            <a:r>
              <a:rPr lang="en-US" sz="2400" dirty="0" smtClean="0"/>
              <a:t> </a:t>
            </a:r>
            <a:r>
              <a:rPr lang="en-US" sz="2400" dirty="0" err="1" smtClean="0"/>
              <a:t>pasien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/ </a:t>
            </a:r>
            <a:r>
              <a:rPr lang="en-US" sz="2400" dirty="0" err="1" smtClean="0"/>
              <a:t>keluarga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mereka</a:t>
            </a:r>
            <a:r>
              <a:rPr lang="en-US" sz="2400" dirty="0" smtClean="0"/>
              <a:t> </a:t>
            </a:r>
            <a:r>
              <a:rPr lang="en-US" sz="2400" dirty="0" err="1" smtClean="0"/>
              <a:t>memahami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benar</a:t>
            </a:r>
            <a:endParaRPr lang="en-US" sz="2400" dirty="0" smtClean="0"/>
          </a:p>
          <a:p>
            <a:r>
              <a:rPr lang="en-US" sz="2400" dirty="0" err="1" smtClean="0"/>
              <a:t>Tujuan</a:t>
            </a:r>
            <a:r>
              <a:rPr lang="en-US" sz="2400" dirty="0" smtClean="0"/>
              <a:t> agar </a:t>
            </a:r>
            <a:r>
              <a:rPr lang="en-US" sz="2400" dirty="0" err="1" smtClean="0"/>
              <a:t>pasien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/ </a:t>
            </a:r>
            <a:r>
              <a:rPr lang="en-US" sz="2400" dirty="0" err="1" smtClean="0"/>
              <a:t>keluarga</a:t>
            </a:r>
            <a:r>
              <a:rPr lang="en-US" sz="2400" dirty="0" smtClean="0"/>
              <a:t> </a:t>
            </a:r>
            <a:r>
              <a:rPr lang="id-ID" sz="2400" dirty="0" smtClean="0"/>
              <a:t> </a:t>
            </a:r>
            <a:r>
              <a:rPr lang="en-US" sz="2400" dirty="0" err="1" smtClean="0"/>
              <a:t>terlibat</a:t>
            </a:r>
            <a:r>
              <a:rPr lang="en-US" sz="2400" dirty="0" smtClean="0"/>
              <a:t> </a:t>
            </a:r>
            <a:r>
              <a:rPr lang="en-US" sz="2400" dirty="0" err="1" smtClean="0"/>
              <a:t>aktif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kooperatif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proses</a:t>
            </a:r>
            <a:r>
              <a:rPr lang="en-US" sz="2400" dirty="0" smtClean="0"/>
              <a:t> </a:t>
            </a:r>
            <a:r>
              <a:rPr lang="en-US" sz="2400" dirty="0" err="1" smtClean="0"/>
              <a:t>asuhan</a:t>
            </a:r>
            <a:r>
              <a:rPr lang="en-US" sz="2400" dirty="0" smtClean="0"/>
              <a:t>.</a:t>
            </a:r>
          </a:p>
          <a:p>
            <a:r>
              <a:rPr lang="en-US" sz="2400" dirty="0" err="1" smtClean="0"/>
              <a:t>Kembangkan</a:t>
            </a:r>
            <a:r>
              <a:rPr lang="en-US" sz="2400" dirty="0" smtClean="0"/>
              <a:t> forum </a:t>
            </a:r>
            <a:r>
              <a:rPr lang="en-US" sz="2400" dirty="0" err="1" smtClean="0"/>
              <a:t>diskusi</a:t>
            </a:r>
            <a:endParaRPr lang="en-US" sz="2400" dirty="0" smtClean="0"/>
          </a:p>
          <a:p>
            <a:r>
              <a:rPr lang="en-US" sz="2400" dirty="0" err="1" smtClean="0"/>
              <a:t>Cukup</a:t>
            </a:r>
            <a:r>
              <a:rPr lang="en-US" sz="2400" dirty="0" smtClean="0"/>
              <a:t> </a:t>
            </a:r>
            <a:r>
              <a:rPr lang="en-US" sz="2400" dirty="0" err="1" smtClean="0"/>
              <a:t>waktu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melakukan</a:t>
            </a:r>
            <a:r>
              <a:rPr lang="en-US" sz="2400" dirty="0" smtClean="0"/>
              <a:t> </a:t>
            </a:r>
            <a:r>
              <a:rPr lang="en-US" sz="2400" dirty="0" err="1" smtClean="0"/>
              <a:t>interaksi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memberikan</a:t>
            </a:r>
            <a:r>
              <a:rPr lang="en-US" sz="2400" dirty="0" smtClean="0"/>
              <a:t> </a:t>
            </a:r>
            <a:r>
              <a:rPr lang="en-US" sz="2400" dirty="0" err="1" smtClean="0"/>
              <a:t>kesempatan</a:t>
            </a:r>
            <a:r>
              <a:rPr lang="en-US" sz="2400" dirty="0" smtClean="0"/>
              <a:t>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pasien</a:t>
            </a:r>
            <a:r>
              <a:rPr lang="en-US" sz="2400" dirty="0" smtClean="0"/>
              <a:t> </a:t>
            </a:r>
            <a:r>
              <a:rPr lang="en-US" sz="2400" dirty="0" err="1" smtClean="0"/>
              <a:t>mengekspresikan</a:t>
            </a:r>
            <a:r>
              <a:rPr lang="en-US" sz="2400" dirty="0" smtClean="0"/>
              <a:t> </a:t>
            </a:r>
            <a:r>
              <a:rPr lang="en-US" sz="2400" dirty="0" err="1" smtClean="0"/>
              <a:t>perasaan</a:t>
            </a:r>
            <a:r>
              <a:rPr lang="en-US" sz="2400" dirty="0" smtClean="0"/>
              <a:t> </a:t>
            </a:r>
            <a:r>
              <a:rPr lang="en-US" sz="2400" dirty="0" err="1" smtClean="0"/>
              <a:t>secara</a:t>
            </a:r>
            <a:r>
              <a:rPr lang="en-US" sz="2400" dirty="0" smtClean="0"/>
              <a:t> </a:t>
            </a:r>
            <a:r>
              <a:rPr lang="en-US" sz="2400" dirty="0" err="1" smtClean="0"/>
              <a:t>bebas</a:t>
            </a:r>
            <a:endParaRPr lang="en-US" sz="2400" dirty="0" smtClean="0"/>
          </a:p>
          <a:p>
            <a:r>
              <a:rPr lang="en-US" sz="2400" dirty="0" err="1" smtClean="0"/>
              <a:t>Tersedianya</a:t>
            </a:r>
            <a:r>
              <a:rPr lang="en-US" sz="2400" dirty="0" smtClean="0"/>
              <a:t> </a:t>
            </a:r>
            <a:r>
              <a:rPr lang="en-US" sz="2400" dirty="0" err="1" smtClean="0"/>
              <a:t>sarana</a:t>
            </a:r>
            <a:r>
              <a:rPr lang="en-US" sz="2400" dirty="0" smtClean="0"/>
              <a:t> </a:t>
            </a:r>
            <a:r>
              <a:rPr lang="en-US" sz="2400" dirty="0" err="1" smtClean="0"/>
              <a:t>edukasi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pasien</a:t>
            </a:r>
            <a:r>
              <a:rPr lang="en-US" sz="2400" dirty="0" smtClean="0"/>
              <a:t> </a:t>
            </a:r>
            <a:r>
              <a:rPr lang="en-US" sz="2400" dirty="0" err="1" smtClean="0"/>
              <a:t>mempunyai</a:t>
            </a:r>
            <a:r>
              <a:rPr lang="en-US" sz="2400" dirty="0" smtClean="0"/>
              <a:t> </a:t>
            </a:r>
            <a:r>
              <a:rPr lang="en-US" sz="2400" dirty="0" err="1" smtClean="0"/>
              <a:t>kebebasan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memilih</a:t>
            </a:r>
            <a:r>
              <a:rPr lang="en-US" sz="2400" dirty="0" smtClean="0"/>
              <a:t> </a:t>
            </a:r>
            <a:r>
              <a:rPr lang="en-US" sz="2400" dirty="0" err="1" smtClean="0"/>
              <a:t>sarana</a:t>
            </a:r>
            <a:r>
              <a:rPr lang="en-US" sz="2400" dirty="0" smtClean="0"/>
              <a:t> </a:t>
            </a:r>
            <a:r>
              <a:rPr lang="en-US" sz="2400" dirty="0" err="1" smtClean="0"/>
              <a:t>tersebut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52128"/>
          </a:xfrm>
        </p:spPr>
        <p:txBody>
          <a:bodyPr/>
          <a:lstStyle/>
          <a:p>
            <a:r>
              <a:rPr lang="en-US" dirty="0" err="1" smtClean="0"/>
              <a:t>Kenyamanan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2776"/>
            <a:ext cx="4038600" cy="5362611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r>
              <a:rPr lang="en-US" sz="3600" dirty="0" err="1" smtClean="0"/>
              <a:t>Pastikan</a:t>
            </a:r>
            <a:r>
              <a:rPr lang="en-US" sz="3600" dirty="0" smtClean="0"/>
              <a:t> </a:t>
            </a:r>
            <a:r>
              <a:rPr lang="en-US" sz="3600" dirty="0" err="1" smtClean="0"/>
              <a:t>pasien</a:t>
            </a:r>
            <a:r>
              <a:rPr lang="en-US" sz="3600" dirty="0" smtClean="0"/>
              <a:t> </a:t>
            </a:r>
            <a:r>
              <a:rPr lang="en-US" sz="3600" dirty="0" err="1" smtClean="0"/>
              <a:t>secara</a:t>
            </a:r>
            <a:r>
              <a:rPr lang="en-US" sz="3600" dirty="0" smtClean="0"/>
              <a:t> </a:t>
            </a:r>
            <a:r>
              <a:rPr lang="en-US" sz="3600" dirty="0" err="1" smtClean="0"/>
              <a:t>fisik</a:t>
            </a:r>
            <a:r>
              <a:rPr lang="en-US" sz="3600" dirty="0" smtClean="0"/>
              <a:t> </a:t>
            </a:r>
            <a:r>
              <a:rPr lang="en-US" sz="3600" dirty="0" err="1" smtClean="0"/>
              <a:t>dan</a:t>
            </a:r>
            <a:r>
              <a:rPr lang="en-US" sz="3600" dirty="0" smtClean="0"/>
              <a:t> </a:t>
            </a:r>
            <a:r>
              <a:rPr lang="en-US" sz="3600" dirty="0" err="1" smtClean="0"/>
              <a:t>psikologis</a:t>
            </a:r>
            <a:r>
              <a:rPr lang="en-US" sz="3600" dirty="0" smtClean="0"/>
              <a:t> </a:t>
            </a:r>
            <a:r>
              <a:rPr lang="en-US" sz="3600" dirty="0" err="1" smtClean="0"/>
              <a:t>merasa</a:t>
            </a:r>
            <a:r>
              <a:rPr lang="en-US" sz="3600" dirty="0" smtClean="0"/>
              <a:t> </a:t>
            </a:r>
            <a:r>
              <a:rPr lang="en-US" sz="3600" dirty="0" err="1" smtClean="0"/>
              <a:t>aman</a:t>
            </a:r>
            <a:r>
              <a:rPr lang="en-US" sz="3600" dirty="0" smtClean="0"/>
              <a:t>, </a:t>
            </a:r>
            <a:r>
              <a:rPr lang="en-US" sz="3600" dirty="0" err="1" smtClean="0"/>
              <a:t>sehingga</a:t>
            </a:r>
            <a:r>
              <a:rPr lang="en-US" sz="3600" dirty="0" smtClean="0"/>
              <a:t> </a:t>
            </a:r>
            <a:r>
              <a:rPr lang="en-US" sz="3600" dirty="0" err="1" smtClean="0"/>
              <a:t>dapat</a:t>
            </a:r>
            <a:r>
              <a:rPr lang="en-US" sz="3600" dirty="0" smtClean="0"/>
              <a:t> </a:t>
            </a:r>
            <a:r>
              <a:rPr lang="en-US" sz="3600" dirty="0" err="1" smtClean="0"/>
              <a:t>terlibat</a:t>
            </a:r>
            <a:r>
              <a:rPr lang="en-US" sz="3600" dirty="0" smtClean="0"/>
              <a:t> </a:t>
            </a:r>
            <a:r>
              <a:rPr lang="en-US" sz="3600" dirty="0" err="1" smtClean="0"/>
              <a:t>aktif</a:t>
            </a:r>
            <a:r>
              <a:rPr lang="en-US" sz="3600" dirty="0" smtClean="0"/>
              <a:t> </a:t>
            </a:r>
            <a:r>
              <a:rPr lang="en-US" sz="3600" dirty="0" err="1" smtClean="0"/>
              <a:t>dalam</a:t>
            </a:r>
            <a:r>
              <a:rPr lang="en-US" sz="3600" dirty="0" smtClean="0"/>
              <a:t> </a:t>
            </a:r>
            <a:r>
              <a:rPr lang="en-US" sz="3600" dirty="0" err="1" smtClean="0"/>
              <a:t>proses</a:t>
            </a:r>
            <a:r>
              <a:rPr lang="en-US" sz="3600" dirty="0" smtClean="0"/>
              <a:t> </a:t>
            </a:r>
            <a:r>
              <a:rPr lang="en-US" sz="3600" dirty="0" err="1" smtClean="0"/>
              <a:t>asuhan</a:t>
            </a:r>
            <a:r>
              <a:rPr lang="en-US" sz="3600" dirty="0" smtClean="0"/>
              <a:t> </a:t>
            </a:r>
            <a:r>
              <a:rPr lang="en-US" sz="3600" dirty="0" err="1" smtClean="0"/>
              <a:t>dan</a:t>
            </a:r>
            <a:r>
              <a:rPr lang="en-US" sz="3600" dirty="0" smtClean="0"/>
              <a:t> </a:t>
            </a:r>
            <a:r>
              <a:rPr lang="en-US" sz="3600" dirty="0" err="1" smtClean="0"/>
              <a:t>pengambilan</a:t>
            </a:r>
            <a:r>
              <a:rPr lang="en-US" sz="3600" dirty="0" smtClean="0"/>
              <a:t> </a:t>
            </a:r>
            <a:r>
              <a:rPr lang="en-US" sz="3600" dirty="0" err="1" smtClean="0"/>
              <a:t>keputusan</a:t>
            </a:r>
            <a:endParaRPr lang="en-US" sz="3600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2776"/>
            <a:ext cx="4038600" cy="5362611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r>
              <a:rPr lang="id-ID" sz="2800" dirty="0" smtClean="0"/>
              <a:t>Manajemen Nyeri Di RS</a:t>
            </a:r>
          </a:p>
          <a:p>
            <a:r>
              <a:rPr lang="id-ID" sz="2800" dirty="0" smtClean="0"/>
              <a:t>Asesmen nyeri</a:t>
            </a:r>
          </a:p>
          <a:p>
            <a:r>
              <a:rPr lang="id-ID" sz="2800" dirty="0" smtClean="0"/>
              <a:t>Diagnosa keperawatan: ganggiuian rasa nyaman (nyeri)</a:t>
            </a:r>
          </a:p>
          <a:p>
            <a:r>
              <a:rPr lang="id-ID" sz="2800" dirty="0" smtClean="0"/>
              <a:t>Perencanaan keperawatan</a:t>
            </a:r>
          </a:p>
          <a:p>
            <a:r>
              <a:rPr lang="id-ID" sz="2800" dirty="0" smtClean="0"/>
              <a:t>Tindakan Keperawatan</a:t>
            </a:r>
          </a:p>
          <a:p>
            <a:r>
              <a:rPr lang="id-ID" sz="2800" dirty="0" smtClean="0"/>
              <a:t>Evaluasi (CPPT)</a:t>
            </a:r>
            <a:endParaRPr lang="id-ID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152128"/>
          </a:xfrm>
        </p:spPr>
        <p:txBody>
          <a:bodyPr>
            <a:normAutofit/>
          </a:bodyPr>
          <a:lstStyle/>
          <a:p>
            <a:r>
              <a:rPr lang="en-US" sz="5400" dirty="0" err="1" smtClean="0"/>
              <a:t>Masukan</a:t>
            </a:r>
            <a:r>
              <a:rPr lang="en-US" sz="5400" dirty="0" smtClean="0"/>
              <a:t> </a:t>
            </a:r>
            <a:r>
              <a:rPr lang="en-US" sz="5400" dirty="0" err="1" smtClean="0"/>
              <a:t>dari</a:t>
            </a:r>
            <a:r>
              <a:rPr lang="en-US" sz="5400" dirty="0" smtClean="0"/>
              <a:t> </a:t>
            </a:r>
            <a:r>
              <a:rPr lang="en-US" sz="5400" dirty="0" err="1" smtClean="0"/>
              <a:t>Keluarga</a:t>
            </a:r>
            <a:endParaRPr lang="en-US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sz="3600" dirty="0" err="1" smtClean="0"/>
              <a:t>Dalam</a:t>
            </a:r>
            <a:r>
              <a:rPr lang="en-US" sz="3600" dirty="0" smtClean="0"/>
              <a:t> </a:t>
            </a:r>
            <a:r>
              <a:rPr lang="en-US" sz="3600" dirty="0" err="1" smtClean="0"/>
              <a:t>pengambilan</a:t>
            </a:r>
            <a:r>
              <a:rPr lang="en-US" sz="3600" dirty="0" smtClean="0"/>
              <a:t> </a:t>
            </a:r>
            <a:r>
              <a:rPr lang="en-US" sz="3600" dirty="0" err="1" smtClean="0"/>
              <a:t>keputusan</a:t>
            </a:r>
            <a:r>
              <a:rPr lang="en-US" sz="3600" dirty="0" smtClean="0"/>
              <a:t>, </a:t>
            </a:r>
            <a:r>
              <a:rPr lang="en-US" sz="3600" dirty="0" err="1" smtClean="0"/>
              <a:t>keluarga</a:t>
            </a:r>
            <a:r>
              <a:rPr lang="en-US" sz="3600" dirty="0" smtClean="0"/>
              <a:t> </a:t>
            </a:r>
            <a:r>
              <a:rPr lang="en-US" sz="3600" dirty="0" err="1" smtClean="0"/>
              <a:t>umumnya</a:t>
            </a:r>
            <a:r>
              <a:rPr lang="en-US" sz="3600" dirty="0" smtClean="0"/>
              <a:t> </a:t>
            </a:r>
            <a:r>
              <a:rPr lang="en-US" sz="3600" dirty="0" err="1" smtClean="0"/>
              <a:t>terlibat</a:t>
            </a:r>
            <a:r>
              <a:rPr lang="en-US" sz="3600" dirty="0" smtClean="0"/>
              <a:t> </a:t>
            </a:r>
            <a:r>
              <a:rPr lang="en-US" sz="3600" dirty="0" err="1" smtClean="0"/>
              <a:t>di</a:t>
            </a:r>
            <a:r>
              <a:rPr lang="en-US" sz="3600" dirty="0" smtClean="0"/>
              <a:t> </a:t>
            </a:r>
            <a:r>
              <a:rPr lang="en-US" sz="3600" dirty="0" err="1" smtClean="0"/>
              <a:t>dalamnya</a:t>
            </a:r>
            <a:r>
              <a:rPr lang="en-US" sz="3600" dirty="0" smtClean="0"/>
              <a:t>.</a:t>
            </a:r>
          </a:p>
          <a:p>
            <a:r>
              <a:rPr lang="en-US" sz="3600" dirty="0" err="1" smtClean="0"/>
              <a:t>Pastikan</a:t>
            </a:r>
            <a:r>
              <a:rPr lang="en-US" sz="3600" dirty="0" smtClean="0"/>
              <a:t> </a:t>
            </a:r>
            <a:r>
              <a:rPr lang="en-US" sz="3600" dirty="0" err="1" smtClean="0"/>
              <a:t>keluarga</a:t>
            </a:r>
            <a:r>
              <a:rPr lang="en-US" sz="3600" dirty="0" smtClean="0"/>
              <a:t> </a:t>
            </a:r>
            <a:r>
              <a:rPr lang="en-US" sz="3600" dirty="0" err="1" smtClean="0"/>
              <a:t>memahami</a:t>
            </a:r>
            <a:r>
              <a:rPr lang="en-US" sz="3600" dirty="0" smtClean="0"/>
              <a:t> </a:t>
            </a:r>
            <a:r>
              <a:rPr lang="en-US" sz="3600" dirty="0" err="1" smtClean="0"/>
              <a:t>setiap</a:t>
            </a:r>
            <a:r>
              <a:rPr lang="en-US" sz="3600" dirty="0" smtClean="0"/>
              <a:t> </a:t>
            </a:r>
            <a:r>
              <a:rPr lang="en-US" sz="3600" dirty="0" err="1" smtClean="0"/>
              <a:t>informasi</a:t>
            </a:r>
            <a:r>
              <a:rPr lang="en-US" sz="3600" dirty="0" smtClean="0"/>
              <a:t> yang </a:t>
            </a:r>
            <a:r>
              <a:rPr lang="en-US" sz="3600" dirty="0" err="1" smtClean="0"/>
              <a:t>disampaikan</a:t>
            </a:r>
            <a:r>
              <a:rPr lang="en-US" sz="3600" dirty="0" smtClean="0"/>
              <a:t> </a:t>
            </a:r>
            <a:r>
              <a:rPr lang="en-US" sz="3600" dirty="0" err="1" smtClean="0"/>
              <a:t>terkait</a:t>
            </a:r>
            <a:r>
              <a:rPr lang="en-US" sz="3600" dirty="0" smtClean="0"/>
              <a:t> </a:t>
            </a:r>
            <a:r>
              <a:rPr lang="en-US" sz="3600" dirty="0" err="1" smtClean="0"/>
              <a:t>dengan</a:t>
            </a:r>
            <a:r>
              <a:rPr lang="en-US" sz="3600" dirty="0" smtClean="0"/>
              <a:t> </a:t>
            </a:r>
            <a:r>
              <a:rPr lang="en-US" sz="3600" dirty="0" err="1" smtClean="0"/>
              <a:t>asuhan</a:t>
            </a:r>
            <a:r>
              <a:rPr lang="en-US" sz="3600" dirty="0" smtClean="0"/>
              <a:t> </a:t>
            </a:r>
            <a:r>
              <a:rPr lang="en-US" sz="3600" dirty="0" err="1" smtClean="0"/>
              <a:t>pasien</a:t>
            </a: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PERUBAHAN PARADIGMA AKREDITASI RS</a:t>
            </a:r>
            <a:endParaRPr lang="id-ID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700808"/>
            <a:ext cx="5194920" cy="4752527"/>
          </a:xfrm>
        </p:spPr>
        <p:txBody>
          <a:bodyPr>
            <a:noAutofit/>
          </a:bodyPr>
          <a:lstStyle/>
          <a:p>
            <a:pPr marL="582930" indent="-514350">
              <a:buFont typeface="+mj-lt"/>
              <a:buAutoNum type="arabicPeriod"/>
            </a:pPr>
            <a:r>
              <a:rPr lang="en-US" sz="2400" dirty="0" err="1" smtClean="0"/>
              <a:t>Tujuan</a:t>
            </a:r>
            <a:r>
              <a:rPr lang="en-US" sz="2400" dirty="0" smtClean="0"/>
              <a:t> </a:t>
            </a:r>
            <a:r>
              <a:rPr lang="en-US" sz="2400" dirty="0" err="1" smtClean="0"/>
              <a:t>utama</a:t>
            </a:r>
            <a:r>
              <a:rPr lang="en-US" sz="2400" dirty="0" smtClean="0"/>
              <a:t> </a:t>
            </a:r>
            <a:r>
              <a:rPr lang="en-US" sz="2400" dirty="0" err="1" smtClean="0"/>
              <a:t>Peningkatan</a:t>
            </a:r>
            <a:r>
              <a:rPr lang="en-US" sz="2400" dirty="0" smtClean="0"/>
              <a:t> </a:t>
            </a:r>
            <a:r>
              <a:rPr lang="en-US" sz="2400" dirty="0" err="1" smtClean="0"/>
              <a:t>mutu</a:t>
            </a:r>
            <a:endParaRPr lang="en-US" sz="2400" dirty="0" smtClean="0">
              <a:sym typeface="Wingdings" pitchFamily="2" charset="2"/>
            </a:endParaRPr>
          </a:p>
          <a:p>
            <a:pPr marL="582930" indent="-514350">
              <a:buFont typeface="+mj-lt"/>
              <a:buAutoNum type="arabicPeriod"/>
            </a:pPr>
            <a:r>
              <a:rPr lang="en-US" sz="2400" dirty="0" err="1" smtClean="0">
                <a:sym typeface="Wingdings" pitchFamily="2" charset="2"/>
              </a:rPr>
              <a:t>Standar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Akreditasi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harus</a:t>
            </a:r>
            <a:r>
              <a:rPr lang="en-US" sz="2400" dirty="0" smtClean="0">
                <a:sym typeface="Wingdings" pitchFamily="2" charset="2"/>
              </a:rPr>
              <a:t>  </a:t>
            </a:r>
            <a:r>
              <a:rPr lang="en-US" sz="2400" dirty="0" err="1" smtClean="0">
                <a:sym typeface="Wingdings" pitchFamily="2" charset="2"/>
              </a:rPr>
              <a:t>dinamis</a:t>
            </a:r>
            <a:endParaRPr lang="en-US" sz="2400" dirty="0" smtClean="0">
              <a:sym typeface="Wingdings" pitchFamily="2" charset="2"/>
            </a:endParaRPr>
          </a:p>
          <a:p>
            <a:pPr marL="582930" indent="-514350">
              <a:buFont typeface="+mj-lt"/>
              <a:buAutoNum type="arabicPeriod"/>
            </a:pPr>
            <a:r>
              <a:rPr lang="en-US" sz="2400" dirty="0" err="1" smtClean="0"/>
              <a:t>Peran</a:t>
            </a:r>
            <a:r>
              <a:rPr lang="en-US" sz="2400" dirty="0" smtClean="0"/>
              <a:t> </a:t>
            </a:r>
            <a:r>
              <a:rPr lang="en-US" sz="2400" dirty="0" err="1" smtClean="0"/>
              <a:t>direktur</a:t>
            </a:r>
            <a:r>
              <a:rPr lang="en-US" sz="2400" dirty="0" smtClean="0"/>
              <a:t> </a:t>
            </a:r>
            <a:r>
              <a:rPr lang="en-US" sz="2400" dirty="0" smtClean="0">
                <a:sym typeface="Wingdings" pitchFamily="2" charset="2"/>
              </a:rPr>
              <a:t> </a:t>
            </a:r>
            <a:r>
              <a:rPr lang="en-US" sz="2400" dirty="0" err="1" smtClean="0">
                <a:sym typeface="Wingdings" pitchFamily="2" charset="2"/>
              </a:rPr>
              <a:t>sangat</a:t>
            </a:r>
            <a:r>
              <a:rPr lang="en-US" sz="2400" dirty="0" smtClean="0">
                <a:sym typeface="Wingdings" pitchFamily="2" charset="2"/>
              </a:rPr>
              <a:t> </a:t>
            </a:r>
            <a:r>
              <a:rPr lang="en-US" sz="2400" dirty="0" err="1" smtClean="0">
                <a:sym typeface="Wingdings" pitchFamily="2" charset="2"/>
              </a:rPr>
              <a:t>sentral</a:t>
            </a:r>
            <a:endParaRPr lang="en-US" sz="2400" dirty="0" smtClean="0"/>
          </a:p>
          <a:p>
            <a:pPr marL="582930" indent="-514350">
              <a:buFont typeface="+mj-lt"/>
              <a:buAutoNum type="arabicPeriod"/>
            </a:pPr>
            <a:r>
              <a:rPr lang="en-US" sz="2400" dirty="0" err="1" smtClean="0">
                <a:solidFill>
                  <a:srgbClr val="FF0000"/>
                </a:solidFill>
              </a:rPr>
              <a:t>Pelayanan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berfokus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pada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pasien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</a:p>
          <a:p>
            <a:pPr marL="582930" indent="-514350">
              <a:buFont typeface="+mj-lt"/>
              <a:buAutoNum type="arabicPeriod"/>
            </a:pPr>
            <a:r>
              <a:rPr lang="en-US" sz="2400" dirty="0" err="1" smtClean="0"/>
              <a:t>Keselamatan</a:t>
            </a:r>
            <a:r>
              <a:rPr lang="en-US" sz="2400" dirty="0" smtClean="0"/>
              <a:t> </a:t>
            </a:r>
            <a:r>
              <a:rPr lang="en-US" sz="2400" dirty="0" err="1" smtClean="0"/>
              <a:t>Pasien</a:t>
            </a:r>
            <a:r>
              <a:rPr lang="en-US" sz="2400" dirty="0" smtClean="0"/>
              <a:t> </a:t>
            </a:r>
            <a:r>
              <a:rPr lang="en-US" sz="2400" dirty="0" err="1" smtClean="0"/>
              <a:t>menjadi</a:t>
            </a:r>
            <a:r>
              <a:rPr lang="en-US" sz="2400" dirty="0" smtClean="0"/>
              <a:t> </a:t>
            </a:r>
            <a:r>
              <a:rPr lang="en-US" sz="2400" dirty="0" err="1" smtClean="0"/>
              <a:t>standar</a:t>
            </a:r>
            <a:r>
              <a:rPr lang="en-US" sz="2400" dirty="0" smtClean="0"/>
              <a:t> </a:t>
            </a:r>
            <a:r>
              <a:rPr lang="en-US" sz="2400" dirty="0" err="1" smtClean="0"/>
              <a:t>utama</a:t>
            </a:r>
            <a:endParaRPr lang="en-US" sz="2400" dirty="0" smtClean="0"/>
          </a:p>
          <a:p>
            <a:pPr marL="582930" indent="-514350">
              <a:buFont typeface="+mj-lt"/>
              <a:buAutoNum type="arabicPeriod"/>
            </a:pPr>
            <a:r>
              <a:rPr lang="en-US" sz="2400" dirty="0" err="1" smtClean="0"/>
              <a:t>Kesinambungan</a:t>
            </a:r>
            <a:r>
              <a:rPr lang="en-US" sz="2400" dirty="0" smtClean="0"/>
              <a:t> </a:t>
            </a:r>
            <a:r>
              <a:rPr lang="en-US" sz="2400" dirty="0" err="1" smtClean="0"/>
              <a:t>pelayanan</a:t>
            </a:r>
            <a:endParaRPr lang="en-US" sz="2400" dirty="0" smtClean="0"/>
          </a:p>
          <a:p>
            <a:pPr marL="582930" indent="-514350">
              <a:buFont typeface="+mj-lt"/>
              <a:buAutoNum type="arabicPeriod"/>
            </a:pPr>
            <a:r>
              <a:rPr lang="en-US" sz="2400" dirty="0" err="1" smtClean="0"/>
              <a:t>Perbaikan</a:t>
            </a:r>
            <a:r>
              <a:rPr lang="en-US" sz="2400" dirty="0" smtClean="0"/>
              <a:t> </a:t>
            </a:r>
            <a:r>
              <a:rPr lang="en-US" sz="2400" dirty="0" err="1" smtClean="0"/>
              <a:t>terus</a:t>
            </a:r>
            <a:r>
              <a:rPr lang="en-US" sz="2400" dirty="0" smtClean="0"/>
              <a:t> </a:t>
            </a:r>
            <a:r>
              <a:rPr lang="en-US" sz="2400" dirty="0" err="1" smtClean="0"/>
              <a:t>menerus</a:t>
            </a:r>
            <a:endParaRPr lang="en-US" sz="2400" dirty="0" smtClean="0"/>
          </a:p>
          <a:p>
            <a:pPr>
              <a:buNone/>
            </a:pPr>
            <a:r>
              <a:rPr lang="id-ID" sz="2400" dirty="0" smtClean="0"/>
              <a:t> </a:t>
            </a:r>
          </a:p>
          <a:p>
            <a:endParaRPr lang="id-ID" sz="2400" dirty="0"/>
          </a:p>
        </p:txBody>
      </p:sp>
      <p:pic>
        <p:nvPicPr>
          <p:cNvPr id="6" name="Content Placeholder 6" descr="http://tbn2.google.com/images?q=tbn:Yjtmg9-bmOpCyM:http://www.e-learningstrategy.sa.gov.au/uploaded_files/0926162957_patient_safety.gif">
            <a:hlinkClick r:id="rId2"/>
          </p:cNvPr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491162" y="1556792"/>
            <a:ext cx="325730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BUDAYA MUTU DAN SAFETY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17744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4" name="Rectangle 3"/>
          <p:cNvSpPr/>
          <p:nvPr/>
        </p:nvSpPr>
        <p:spPr>
          <a:xfrm>
            <a:off x="3275856" y="2132856"/>
            <a:ext cx="2066528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ASUHAN PASIEN</a:t>
            </a:r>
            <a:endParaRPr lang="id-ID" dirty="0"/>
          </a:p>
        </p:txBody>
      </p:sp>
      <p:sp>
        <p:nvSpPr>
          <p:cNvPr id="5" name="Rectangle 4"/>
          <p:cNvSpPr/>
          <p:nvPr/>
        </p:nvSpPr>
        <p:spPr>
          <a:xfrm>
            <a:off x="5652120" y="3212976"/>
            <a:ext cx="172819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SAFETY</a:t>
            </a:r>
            <a:endParaRPr lang="id-ID" dirty="0"/>
          </a:p>
        </p:txBody>
      </p:sp>
      <p:sp>
        <p:nvSpPr>
          <p:cNvPr id="6" name="Rectangle 5"/>
          <p:cNvSpPr/>
          <p:nvPr/>
        </p:nvSpPr>
        <p:spPr>
          <a:xfrm>
            <a:off x="3491880" y="4437112"/>
            <a:ext cx="2088232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MUTU</a:t>
            </a:r>
            <a:endParaRPr lang="id-ID" dirty="0"/>
          </a:p>
        </p:txBody>
      </p:sp>
      <p:sp>
        <p:nvSpPr>
          <p:cNvPr id="7" name="Rectangle 6"/>
          <p:cNvSpPr/>
          <p:nvPr/>
        </p:nvSpPr>
        <p:spPr>
          <a:xfrm>
            <a:off x="1547664" y="3212976"/>
            <a:ext cx="165618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RESIKO</a:t>
            </a:r>
            <a:endParaRPr lang="id-ID" dirty="0"/>
          </a:p>
        </p:txBody>
      </p:sp>
      <p:sp>
        <p:nvSpPr>
          <p:cNvPr id="8" name="Oval 7"/>
          <p:cNvSpPr/>
          <p:nvPr/>
        </p:nvSpPr>
        <p:spPr>
          <a:xfrm>
            <a:off x="3203848" y="2996952"/>
            <a:ext cx="2448272" cy="14401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10" name="Straight Connector 9"/>
          <p:cNvCxnSpPr>
            <a:stCxn id="8" idx="2"/>
            <a:endCxn id="8" idx="6"/>
          </p:cNvCxnSpPr>
          <p:nvPr/>
        </p:nvCxnSpPr>
        <p:spPr>
          <a:xfrm>
            <a:off x="3203848" y="3717032"/>
            <a:ext cx="24482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8" idx="6"/>
          </p:cNvCxnSpPr>
          <p:nvPr/>
        </p:nvCxnSpPr>
        <p:spPr>
          <a:xfrm flipH="1">
            <a:off x="4118248" y="3717032"/>
            <a:ext cx="1533872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ASUHAN PASIEN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Good Patient care</a:t>
            </a:r>
          </a:p>
          <a:p>
            <a:r>
              <a:rPr lang="id-ID" dirty="0" smtClean="0"/>
              <a:t>Patient centered Care</a:t>
            </a:r>
          </a:p>
          <a:p>
            <a:r>
              <a:rPr lang="id-ID" dirty="0" smtClean="0"/>
              <a:t>Asuhan pasien terintegrasi</a:t>
            </a:r>
          </a:p>
          <a:p>
            <a:r>
              <a:rPr lang="id-ID" dirty="0" smtClean="0"/>
              <a:t>PPA sebagai Tim (kompetensi, kolaborasi)</a:t>
            </a:r>
          </a:p>
          <a:p>
            <a:r>
              <a:rPr lang="id-ID" dirty="0" smtClean="0"/>
              <a:t>DPJP</a:t>
            </a:r>
          </a:p>
          <a:p>
            <a:r>
              <a:rPr lang="id-ID" dirty="0" smtClean="0"/>
              <a:t>Berpartner dg pasien</a:t>
            </a:r>
          </a:p>
          <a:p>
            <a:r>
              <a:rPr lang="id-ID" dirty="0" smtClean="0"/>
              <a:t>BPIS</a:t>
            </a:r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SAFETY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Budaya</a:t>
            </a:r>
          </a:p>
          <a:p>
            <a:r>
              <a:rPr lang="id-ID" dirty="0" smtClean="0"/>
              <a:t>Laporan</a:t>
            </a:r>
          </a:p>
          <a:p>
            <a:r>
              <a:rPr lang="id-ID" dirty="0" smtClean="0"/>
              <a:t>Pembelajaran</a:t>
            </a:r>
          </a:p>
          <a:p>
            <a:r>
              <a:rPr lang="id-ID" dirty="0" smtClean="0"/>
              <a:t>6 SKP</a:t>
            </a:r>
          </a:p>
          <a:p>
            <a:r>
              <a:rPr lang="id-ID" dirty="0" smtClean="0"/>
              <a:t>7 Standar keseamatan pasien</a:t>
            </a:r>
          </a:p>
          <a:p>
            <a:r>
              <a:rPr lang="id-ID" dirty="0" smtClean="0"/>
              <a:t>7 langkah KPRS</a:t>
            </a:r>
          </a:p>
          <a:p>
            <a:r>
              <a:rPr lang="id-ID" dirty="0" smtClean="0"/>
              <a:t>13 Program WHO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RESIKO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RS Institusi yang kompleks dan high risk:</a:t>
            </a:r>
          </a:p>
          <a:p>
            <a:pPr>
              <a:buNone/>
            </a:pPr>
            <a:r>
              <a:rPr lang="id-ID" dirty="0" smtClean="0"/>
              <a:t>Asuhan multi PPA, multi regulasi, multi budaya</a:t>
            </a:r>
          </a:p>
          <a:p>
            <a:r>
              <a:rPr lang="id-ID" dirty="0" smtClean="0"/>
              <a:t>Risk Register</a:t>
            </a:r>
          </a:p>
          <a:p>
            <a:r>
              <a:rPr lang="id-ID" dirty="0" smtClean="0"/>
              <a:t>Matrix grading (merah, kuning, hijau, biru)</a:t>
            </a:r>
          </a:p>
          <a:p>
            <a:r>
              <a:rPr lang="id-ID" dirty="0" smtClean="0"/>
              <a:t>FMEA</a:t>
            </a:r>
          </a:p>
          <a:p>
            <a:r>
              <a:rPr lang="id-ID" dirty="0" smtClean="0"/>
              <a:t>RCA</a:t>
            </a:r>
            <a:endParaRPr lang="id-ID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MUTU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Good corp governance...leadership</a:t>
            </a:r>
          </a:p>
          <a:p>
            <a:r>
              <a:rPr lang="id-ID" dirty="0" smtClean="0"/>
              <a:t>Good clinacal governance</a:t>
            </a:r>
          </a:p>
          <a:p>
            <a:r>
              <a:rPr lang="id-ID" dirty="0" smtClean="0"/>
              <a:t>Standarissasi sistem mutu: input-proses-output-outcome</a:t>
            </a:r>
          </a:p>
          <a:p>
            <a:r>
              <a:rPr lang="id-ID" dirty="0" smtClean="0"/>
              <a:t>Pengukuran indikator mutu</a:t>
            </a:r>
          </a:p>
          <a:p>
            <a:r>
              <a:rPr lang="id-ID" dirty="0" smtClean="0"/>
              <a:t>PDSA</a:t>
            </a:r>
          </a:p>
          <a:p>
            <a:endParaRPr lang="id-ID" dirty="0" smtClean="0"/>
          </a:p>
          <a:p>
            <a:endParaRPr lang="id-ID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Asuhan pasien terintegrasi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Integrasi intra-inter PPA: AP4, SKP 2 TKRS 3.2 MKE 5</a:t>
            </a:r>
          </a:p>
          <a:p>
            <a:r>
              <a:rPr lang="id-ID" dirty="0" smtClean="0"/>
              <a:t>INTEGRASI  INTER UNIT: PAP 2, ARK 3.1, TKRS 3.2 MKE 5</a:t>
            </a:r>
          </a:p>
          <a:p>
            <a:r>
              <a:rPr lang="id-ID" dirty="0" smtClean="0"/>
              <a:t>INTEGRASI PPA-Px: HPK 2, 2.1,  AP 4, MKE6</a:t>
            </a:r>
          </a:p>
          <a:p>
            <a:pPr>
              <a:buNone/>
            </a:pPr>
            <a:endParaRPr lang="id-ID" dirty="0"/>
          </a:p>
        </p:txBody>
      </p:sp>
      <p:sp>
        <p:nvSpPr>
          <p:cNvPr id="4" name="Curved Right Arrow 3"/>
          <p:cNvSpPr/>
          <p:nvPr/>
        </p:nvSpPr>
        <p:spPr>
          <a:xfrm>
            <a:off x="755576" y="5013176"/>
            <a:ext cx="731520" cy="121615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PELAKSANAAN ASUHAN PASIEN TERINTEGRASI BERPUSAT PADA PASIEN 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73728"/>
          </a:xfrm>
        </p:spPr>
        <p:txBody>
          <a:bodyPr>
            <a:normAutofit lnSpcReduction="10000"/>
          </a:bodyPr>
          <a:lstStyle/>
          <a:p>
            <a:r>
              <a:rPr lang="id-ID" dirty="0" smtClean="0"/>
              <a:t>Keterikatan dan pemberdayaan pasien dan keluarga ( AP4, PAP 2, PAP5)</a:t>
            </a:r>
          </a:p>
          <a:p>
            <a:r>
              <a:rPr lang="id-ID" dirty="0" smtClean="0"/>
              <a:t>DPJP sebagai ketua tim asuhan pasien</a:t>
            </a:r>
          </a:p>
          <a:p>
            <a:r>
              <a:rPr lang="id-ID" dirty="0" smtClean="0"/>
              <a:t>PPA bekerja sbg tim interdisipin dg kolaborasi interprofesional, dibantu : PPK (Panduan praktik klinik), Panduan asuhab keperawatan, alur klinis/Clinical Pathway  terintegrasi, standing order, dan CPPT</a:t>
            </a:r>
          </a:p>
          <a:p>
            <a:r>
              <a:rPr lang="id-ID" dirty="0" smtClean="0"/>
              <a:t>Perencanaan pasien pulang terintegrasi/ DP</a:t>
            </a:r>
          </a:p>
          <a:p>
            <a:r>
              <a:rPr lang="id-ID" dirty="0" smtClean="0"/>
              <a:t>Asuhan gizi terintegrasi</a:t>
            </a:r>
          </a:p>
          <a:p>
            <a:r>
              <a:rPr lang="id-ID" dirty="0" smtClean="0"/>
              <a:t>Manajer pelayanan pasien/ case manager</a:t>
            </a:r>
            <a:endParaRPr lang="id-ID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DPJP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Secara rutin saat visite tiap pagi DPJP membaca semua catatan yg ada di CPPT</a:t>
            </a:r>
          </a:p>
          <a:p>
            <a:r>
              <a:rPr lang="id-ID" dirty="0" smtClean="0"/>
              <a:t>Melakukan review</a:t>
            </a:r>
          </a:p>
          <a:p>
            <a:r>
              <a:rPr lang="id-ID" dirty="0" smtClean="0"/>
              <a:t>Menyusun skala prioritas</a:t>
            </a:r>
          </a:p>
          <a:p>
            <a:r>
              <a:rPr lang="id-ID" dirty="0" smtClean="0"/>
              <a:t>Memberikan catatan/ notasi di CPPT: instruksi</a:t>
            </a:r>
          </a:p>
          <a:p>
            <a:r>
              <a:rPr lang="id-ID" dirty="0" smtClean="0"/>
              <a:t>VERIFIKASI dg paraf  akhir 24 jam/1x</a:t>
            </a:r>
            <a:endParaRPr lang="id-ID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id-ID" sz="3200" dirty="0" smtClean="0"/>
              <a:t>FORMAT SOR : Format terintegrasi</a:t>
            </a:r>
            <a:endParaRPr lang="id-ID" sz="3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23527" y="764705"/>
          <a:ext cx="8496944" cy="5529605"/>
        </p:xfrm>
        <a:graphic>
          <a:graphicData uri="http://schemas.openxmlformats.org/drawingml/2006/table">
            <a:tbl>
              <a:tblPr/>
              <a:tblGrid>
                <a:gridCol w="1533532"/>
                <a:gridCol w="2714020"/>
                <a:gridCol w="2124696"/>
                <a:gridCol w="2124696"/>
              </a:tblGrid>
              <a:tr h="4320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b="1" dirty="0">
                          <a:latin typeface="Calibri"/>
                          <a:ea typeface="Calibri"/>
                          <a:cs typeface="Times New Roman"/>
                        </a:rPr>
                        <a:t>Tanggal</a:t>
                      </a:r>
                      <a:endParaRPr lang="id-ID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b="1" dirty="0">
                          <a:latin typeface="Calibri"/>
                          <a:ea typeface="Calibri"/>
                          <a:cs typeface="Times New Roman"/>
                        </a:rPr>
                        <a:t>Waktu</a:t>
                      </a:r>
                      <a:endParaRPr lang="id-ID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b="1" dirty="0">
                          <a:latin typeface="Calibri"/>
                          <a:ea typeface="Calibri"/>
                          <a:cs typeface="Times New Roman"/>
                        </a:rPr>
                        <a:t>Sumber</a:t>
                      </a:r>
                      <a:endParaRPr lang="id-ID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b="1" dirty="0">
                          <a:latin typeface="Calibri"/>
                          <a:ea typeface="Calibri"/>
                          <a:cs typeface="Times New Roman"/>
                        </a:rPr>
                        <a:t>Catatan perkembangan</a:t>
                      </a:r>
                      <a:endParaRPr lang="id-ID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707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d-ID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dirty="0">
                          <a:latin typeface="Calibri"/>
                          <a:ea typeface="Calibri"/>
                          <a:cs typeface="Times New Roman"/>
                        </a:rPr>
                        <a:t>Perawat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Calibri"/>
                          <a:ea typeface="Calibri"/>
                          <a:cs typeface="Times New Roman"/>
                        </a:rPr>
                        <a:t>Pengkajian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Calibri"/>
                          <a:ea typeface="Calibri"/>
                          <a:cs typeface="Times New Roman"/>
                        </a:rPr>
                        <a:t>Masalah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Calibri"/>
                          <a:ea typeface="Calibri"/>
                          <a:cs typeface="Times New Roman"/>
                        </a:rPr>
                        <a:t>Rencana keperawatan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Calibri"/>
                          <a:ea typeface="Calibri"/>
                          <a:cs typeface="Times New Roman"/>
                        </a:rPr>
                        <a:t>Intervensi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Calibri"/>
                          <a:ea typeface="Calibri"/>
                          <a:cs typeface="Times New Roman"/>
                        </a:rPr>
                        <a:t>Evaluasi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5015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dirty="0">
                          <a:latin typeface="Calibri"/>
                          <a:ea typeface="Calibri"/>
                          <a:cs typeface="Times New Roman"/>
                        </a:rPr>
                        <a:t>Dokter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Calibri"/>
                          <a:ea typeface="Calibri"/>
                          <a:cs typeface="Times New Roman"/>
                        </a:rPr>
                        <a:t>Observasi KU pasien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Calibri"/>
                          <a:ea typeface="Calibri"/>
                          <a:cs typeface="Times New Roman"/>
                        </a:rPr>
                        <a:t>Evaluasi kemajuan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Calibri"/>
                          <a:ea typeface="Calibri"/>
                          <a:cs typeface="Times New Roman"/>
                        </a:rPr>
                        <a:t>Masalah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Calibri"/>
                          <a:ea typeface="Calibri"/>
                          <a:cs typeface="Times New Roman"/>
                        </a:rPr>
                        <a:t>Rencana tindakan dan  pengobatan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6880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d-ID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d-ID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dirty="0">
                          <a:latin typeface="Calibri"/>
                          <a:ea typeface="Calibri"/>
                          <a:cs typeface="Times New Roman"/>
                        </a:rPr>
                        <a:t>fisioterapis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Calibri"/>
                          <a:ea typeface="Calibri"/>
                          <a:cs typeface="Times New Roman"/>
                        </a:rPr>
                        <a:t>Hal-hal  yang perlu dilakukan fisioterapis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2000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d-ID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d-ID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800" dirty="0">
                          <a:latin typeface="Calibri"/>
                          <a:ea typeface="Calibri"/>
                          <a:cs typeface="Times New Roman"/>
                        </a:rPr>
                        <a:t>Ahli gizi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id-ID" sz="1600" dirty="0">
                          <a:latin typeface="Calibri"/>
                          <a:ea typeface="Calibri"/>
                          <a:cs typeface="Times New Roman"/>
                        </a:rPr>
                        <a:t>Penetapan status gizi dan rencana pemberian diet pasien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62839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Format CPPT</a:t>
            </a:r>
            <a:endParaRPr lang="id-ID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" y="1052736"/>
          <a:ext cx="9143999" cy="6048052"/>
        </p:xfrm>
        <a:graphic>
          <a:graphicData uri="http://schemas.openxmlformats.org/drawingml/2006/table">
            <a:tbl>
              <a:tblPr/>
              <a:tblGrid>
                <a:gridCol w="808599"/>
                <a:gridCol w="1262880"/>
                <a:gridCol w="3647109"/>
                <a:gridCol w="2241710"/>
                <a:gridCol w="1183701"/>
              </a:tblGrid>
              <a:tr h="13861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Tgl/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jam</a:t>
                      </a:r>
                    </a:p>
                  </a:txBody>
                  <a:tcPr marL="62440" marR="62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profesi</a:t>
                      </a:r>
                    </a:p>
                  </a:txBody>
                  <a:tcPr marL="62440" marR="62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Hasil pemeriksaan/analisis/rencana penatalaksanaan pasien dengan (SOAP)</a:t>
                      </a:r>
                    </a:p>
                  </a:txBody>
                  <a:tcPr marL="62440" marR="62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Instruksi, Pasca bedah/prosedur dan cacatan keperawatan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(Tgl/jam, Paraf, nama terang)</a:t>
                      </a:r>
                    </a:p>
                  </a:txBody>
                  <a:tcPr marL="62440" marR="62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Review/ Verifikasi DPJP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(Tgl/jam,Paraf nama terang)</a:t>
                      </a:r>
                    </a:p>
                  </a:txBody>
                  <a:tcPr marL="62440" marR="62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9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>
                          <a:latin typeface="Calibri"/>
                          <a:ea typeface="Calibri"/>
                          <a:cs typeface="Times New Roman"/>
                        </a:rPr>
                        <a:t>20/11</a:t>
                      </a:r>
                    </a:p>
                  </a:txBody>
                  <a:tcPr marL="62440" marR="62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Perawat  </a:t>
                      </a:r>
                      <a:endParaRPr lang="id-ID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endParaRPr lang="id-ID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endParaRPr lang="id-ID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endParaRPr lang="id-ID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endParaRPr lang="id-ID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endParaRPr lang="id-ID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endParaRPr lang="id-ID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Dokter</a:t>
                      </a:r>
                    </a:p>
                  </a:txBody>
                  <a:tcPr marL="62440" marR="62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S : Nyeri akut lutut kiri sejak 1-2 jam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O: Skala nyeri  VAS 7, Tensi 150/90, N 115 x/mnt RR: 30 X/mnt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A: Nyeri akut arthritis gout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P: Mengatasi nyeri daam 2 jam dg target VAS &lt; 4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     </a:t>
                      </a:r>
                      <a:endParaRPr lang="id-ID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 smtClean="0">
                          <a:latin typeface="Calibri"/>
                          <a:ea typeface="Calibri"/>
                          <a:cs typeface="Times New Roman"/>
                        </a:rPr>
                        <a:t>                                                    </a:t>
                      </a: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Paraf..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S: Nyeri utut kiri akut seja pagi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O: Lutut kiri agak merah, nyeri tekan , skala NRS 7-8, hangat pada papasi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A: Gouty arthritis-flare genu sinistra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P: Inj. steroid xx mg tab. colchicine 2 x 0,6 mg/hr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                                                         Paraf ..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CATATAN / NOTASI (REVIEW)DPJP.........................................................................................Paraf DPJP</a:t>
                      </a:r>
                    </a:p>
                  </a:txBody>
                  <a:tcPr marL="62440" marR="62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Monitoring nyeri tiap 30 mnt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lapor DPJP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Kolaborasi pemberian anti infamasi dan analgesik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  <a:tabLst>
                          <a:tab pos="3790950" algn="l"/>
                        </a:tabLst>
                      </a:pPr>
                      <a:endParaRPr lang="id-ID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  <a:tabLst>
                          <a:tab pos="3790950" algn="l"/>
                        </a:tabLst>
                      </a:pPr>
                      <a:endParaRPr lang="id-ID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  <a:tabLst>
                          <a:tab pos="3790950" algn="l"/>
                        </a:tabLst>
                      </a:pPr>
                      <a:r>
                        <a:rPr lang="id-ID" sz="1400" dirty="0" smtClean="0">
                          <a:latin typeface="Calibri"/>
                          <a:ea typeface="Calibri"/>
                          <a:cs typeface="Times New Roman"/>
                        </a:rPr>
                        <a:t>lapor </a:t>
                      </a: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2 jam agi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alibri"/>
                        <a:buChar char="-"/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foto Ro lutut hari ini bila nyeri mereda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                          </a:t>
                      </a:r>
                      <a:endParaRPr lang="id-ID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endParaRPr lang="id-ID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                 </a:t>
                      </a:r>
                      <a:endParaRPr lang="id-ID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endParaRPr lang="id-ID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endParaRPr lang="id-ID" sz="14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 smtClean="0">
                          <a:latin typeface="Calibri"/>
                          <a:ea typeface="Calibri"/>
                          <a:cs typeface="Times New Roman"/>
                        </a:rPr>
                        <a:t>                              paraf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 smtClean="0">
                          <a:latin typeface="Calibri"/>
                          <a:ea typeface="Calibri"/>
                          <a:cs typeface="Times New Roman"/>
                        </a:rPr>
                        <a:t>                    DPJP tiap  lembar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endParaRPr lang="id-ID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40" marR="62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DPJP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CLINICAL LEADER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INTEGRASI ASUHAN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790950" algn="l"/>
                        </a:tabLst>
                      </a:pPr>
                      <a:r>
                        <a:rPr lang="id-ID" sz="1400" dirty="0">
                          <a:latin typeface="Calibri"/>
                          <a:ea typeface="Calibri"/>
                          <a:cs typeface="Times New Roman"/>
                        </a:rPr>
                        <a:t>Std PP 2.1 EP 5</a:t>
                      </a:r>
                    </a:p>
                  </a:txBody>
                  <a:tcPr marL="62440" marR="62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90950" algn="l"/>
              </a:tabLst>
            </a:pPr>
            <a:r>
              <a:rPr kumimoji="0" lang="id-ID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RUMAH SAKIT UMUM HAJI SURABAYA</a:t>
            </a:r>
            <a:endParaRPr kumimoji="0" lang="id-ID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790950" algn="l"/>
              </a:tabLst>
            </a:pPr>
            <a:r>
              <a:rPr kumimoji="0" lang="id-ID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CATATAN PERKEMBANGAN PASIEN TERINTEGRASI (CPPT)</a:t>
            </a:r>
            <a:endParaRPr kumimoji="0" lang="id-ID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/>
          <a:lstStyle/>
          <a:p>
            <a:r>
              <a:rPr lang="id-ID" dirty="0" smtClean="0"/>
              <a:t>PENDAHULUAN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61760"/>
          </a:xfrm>
        </p:spPr>
        <p:txBody>
          <a:bodyPr>
            <a:normAutofit fontScale="92500" lnSpcReduction="10000"/>
          </a:bodyPr>
          <a:lstStyle/>
          <a:p>
            <a:r>
              <a:rPr lang="id-ID" dirty="0" smtClean="0"/>
              <a:t>Pelayanan keperawatan bagian integral dari pelayanan kesehatan di RS (</a:t>
            </a:r>
            <a:r>
              <a:rPr lang="id-ID" dirty="0" smtClean="0">
                <a:solidFill>
                  <a:srgbClr val="FF0000"/>
                </a:solidFill>
              </a:rPr>
              <a:t>banyak profesi</a:t>
            </a:r>
            <a:r>
              <a:rPr lang="id-ID" dirty="0" smtClean="0"/>
              <a:t>)</a:t>
            </a:r>
          </a:p>
          <a:p>
            <a:r>
              <a:rPr lang="id-ID" dirty="0" smtClean="0"/>
              <a:t>24 jam, 3 shift yaitu  jaga pagi, sore, malam dalam 7 hari  (“ 3-24-7”)</a:t>
            </a:r>
          </a:p>
          <a:p>
            <a:r>
              <a:rPr lang="id-ID" dirty="0" smtClean="0"/>
              <a:t>Masih banyak masalah kesinambungan pelayanan pasien di RS oleh karena kompetensi SDM, Sarana prasarana, dan sistem pelayanan yang belum komprehensif ....</a:t>
            </a:r>
            <a:r>
              <a:rPr lang="id-ID" dirty="0" smtClean="0">
                <a:solidFill>
                  <a:srgbClr val="FF0000"/>
                </a:solidFill>
              </a:rPr>
              <a:t>aspek care &amp;cure</a:t>
            </a:r>
          </a:p>
          <a:p>
            <a:r>
              <a:rPr lang="id-ID" dirty="0" smtClean="0">
                <a:solidFill>
                  <a:srgbClr val="FF0000"/>
                </a:solidFill>
              </a:rPr>
              <a:t>Keseragaman pelayanan</a:t>
            </a:r>
            <a:endParaRPr lang="id-ID" i="1" dirty="0" smtClean="0">
              <a:solidFill>
                <a:srgbClr val="FF0000"/>
              </a:solidFill>
            </a:endParaRPr>
          </a:p>
          <a:p>
            <a:r>
              <a:rPr lang="id-ID" dirty="0" smtClean="0"/>
              <a:t>Terintegrasi  dan melibatkan pasien</a:t>
            </a:r>
          </a:p>
          <a:p>
            <a:r>
              <a:rPr lang="id-ID" dirty="0" smtClean="0"/>
              <a:t>Standar akreditasi baru FOKUS PADA PASIEN</a:t>
            </a:r>
            <a:r>
              <a:rPr lang="id-ID" b="1" dirty="0" smtClean="0">
                <a:latin typeface="Arial" pitchFamily="34" charset="0"/>
              </a:rPr>
              <a:t> </a:t>
            </a:r>
            <a:r>
              <a:rPr lang="id-ID" b="1" i="1" dirty="0" smtClean="0">
                <a:latin typeface="Arial" pitchFamily="34" charset="0"/>
              </a:rPr>
              <a:t>Quality</a:t>
            </a:r>
            <a:r>
              <a:rPr lang="id-ID" i="1" dirty="0" smtClean="0">
                <a:latin typeface="Arial" pitchFamily="34" charset="0"/>
              </a:rPr>
              <a:t>  &amp;  </a:t>
            </a:r>
            <a:r>
              <a:rPr lang="id-ID" b="1" i="1" dirty="0" smtClean="0">
                <a:latin typeface="Arial" pitchFamily="34" charset="0"/>
              </a:rPr>
              <a:t>Safety</a:t>
            </a:r>
          </a:p>
          <a:p>
            <a:r>
              <a:rPr lang="id-ID" b="1" dirty="0" smtClean="0">
                <a:latin typeface="Arial" pitchFamily="34" charset="0"/>
              </a:rPr>
              <a:t>Ancaman hukum</a:t>
            </a:r>
            <a:endParaRPr lang="id-ID" dirty="0" smtClean="0"/>
          </a:p>
          <a:p>
            <a:endParaRPr lang="id-ID" dirty="0" smtClean="0"/>
          </a:p>
          <a:p>
            <a:endParaRPr lang="id-ID" dirty="0" smtClean="0"/>
          </a:p>
          <a:p>
            <a:endParaRPr lang="id-ID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PANDUAN PRAKTIK KLINIS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d-ID" dirty="0" smtClean="0"/>
              <a:t>PPK Apendiksitis akut</a:t>
            </a:r>
          </a:p>
          <a:p>
            <a:r>
              <a:rPr lang="id-ID" dirty="0" smtClean="0"/>
              <a:t>PPK Diare akut</a:t>
            </a:r>
          </a:p>
          <a:p>
            <a:r>
              <a:rPr lang="id-ID" dirty="0" smtClean="0"/>
              <a:t>PPK DHF</a:t>
            </a:r>
          </a:p>
          <a:p>
            <a:r>
              <a:rPr lang="id-ID" dirty="0" smtClean="0"/>
              <a:t>PPK Stroke</a:t>
            </a:r>
          </a:p>
          <a:p>
            <a:r>
              <a:rPr lang="id-ID" dirty="0" smtClean="0"/>
              <a:t>PPK Demam Tifoid</a:t>
            </a:r>
            <a:endParaRPr lang="id-ID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id-ID" dirty="0" smtClean="0"/>
              <a:t>Panduan  asuhan keperawatan</a:t>
            </a:r>
          </a:p>
          <a:p>
            <a:r>
              <a:rPr lang="id-ID" dirty="0" smtClean="0"/>
              <a:t>PAK Apendiksitis akut</a:t>
            </a:r>
          </a:p>
          <a:p>
            <a:r>
              <a:rPr lang="id-ID" dirty="0" smtClean="0"/>
              <a:t>PAK Diare akut</a:t>
            </a:r>
          </a:p>
          <a:p>
            <a:r>
              <a:rPr lang="id-ID" dirty="0" smtClean="0"/>
              <a:t>PAK DHF</a:t>
            </a:r>
          </a:p>
          <a:p>
            <a:r>
              <a:rPr lang="id-ID" dirty="0" smtClean="0"/>
              <a:t>PAK Stroke</a:t>
            </a:r>
          </a:p>
          <a:p>
            <a:r>
              <a:rPr lang="id-ID" dirty="0" smtClean="0"/>
              <a:t>PAK Demam tifoid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91264" cy="864096"/>
          </a:xfrm>
        </p:spPr>
        <p:txBody>
          <a:bodyPr>
            <a:normAutofit fontScale="90000"/>
          </a:bodyPr>
          <a:lstStyle/>
          <a:p>
            <a:r>
              <a:rPr lang="en-US" sz="3600" b="1" dirty="0" err="1" smtClean="0"/>
              <a:t>Bagaimana</a:t>
            </a:r>
            <a:r>
              <a:rPr lang="en-US" sz="3600" b="1" dirty="0" smtClean="0"/>
              <a:t> </a:t>
            </a:r>
            <a:r>
              <a:rPr lang="en-US" sz="3600" b="1" i="1" dirty="0" smtClean="0"/>
              <a:t>Patient Centered Care </a:t>
            </a:r>
            <a:r>
              <a:rPr lang="id-ID" sz="3600" b="1" i="1" dirty="0" smtClean="0"/>
              <a:t>(PCC) </a:t>
            </a:r>
            <a:r>
              <a:rPr lang="en-US" sz="3600" b="1" dirty="0" err="1" smtClean="0"/>
              <a:t>Dilaksanakan</a:t>
            </a:r>
            <a:r>
              <a:rPr lang="en-US" sz="3600" b="1" dirty="0" smtClean="0"/>
              <a:t> </a:t>
            </a:r>
            <a:r>
              <a:rPr lang="en-US" sz="2800" dirty="0" smtClean="0"/>
              <a:t>?</a:t>
            </a:r>
            <a:endParaRPr lang="en-US" sz="2800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ph idx="1"/>
          </p:nvPr>
        </p:nvGraphicFramePr>
        <p:xfrm>
          <a:off x="395536" y="1484784"/>
          <a:ext cx="8352927" cy="4998120"/>
        </p:xfrm>
        <a:graphic>
          <a:graphicData uri="http://schemas.openxmlformats.org/presentationml/2006/ole">
            <p:oleObj spid="_x0000_s1026" name="Document" r:id="rId3" imgW="9386184" imgH="5826493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2"/>
          <p:cNvSpPr txBox="1">
            <a:spLocks noChangeArrowheads="1"/>
          </p:cNvSpPr>
          <p:nvPr/>
        </p:nvSpPr>
        <p:spPr bwMode="auto">
          <a:xfrm>
            <a:off x="2123728" y="0"/>
            <a:ext cx="63485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defTabSz="457189" eaLnBrk="1" hangingPunct="1"/>
            <a:r>
              <a:rPr lang="en-US" sz="2800" b="1" spc="51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PROSES ASUHAN PASIEN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23528" y="764704"/>
            <a:ext cx="8470651" cy="5583239"/>
          </a:xfrm>
          <a:prstGeom prst="roundRect">
            <a:avLst/>
          </a:prstGeom>
          <a:solidFill>
            <a:srgbClr val="FFFF00"/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189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04579" y="4287727"/>
            <a:ext cx="13382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1" hangingPunct="1"/>
            <a:r>
              <a:rPr lang="en-US" dirty="0" err="1">
                <a:solidFill>
                  <a:prstClr val="black"/>
                </a:solidFill>
              </a:rPr>
              <a:t>Skrining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428708" y="1600502"/>
            <a:ext cx="13398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1" hangingPunct="1"/>
            <a:r>
              <a:rPr lang="en-US" dirty="0" err="1">
                <a:solidFill>
                  <a:prstClr val="black"/>
                </a:solidFill>
              </a:rPr>
              <a:t>Asesmen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awal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12887" y="1374516"/>
            <a:ext cx="127108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1" hangingPunct="1"/>
            <a:r>
              <a:rPr lang="en-US" sz="2000" dirty="0">
                <a:solidFill>
                  <a:srgbClr val="0000FF"/>
                </a:solidFill>
              </a:rPr>
              <a:t>3.Rencana </a:t>
            </a:r>
            <a:r>
              <a:rPr lang="en-US" sz="2000" dirty="0" err="1">
                <a:solidFill>
                  <a:srgbClr val="0000FF"/>
                </a:solidFill>
              </a:rPr>
              <a:t>asuhan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8" name="TextBox 10"/>
          <p:cNvSpPr txBox="1">
            <a:spLocks noChangeArrowheads="1"/>
          </p:cNvSpPr>
          <p:nvPr/>
        </p:nvSpPr>
        <p:spPr bwMode="auto">
          <a:xfrm>
            <a:off x="7189356" y="4345691"/>
            <a:ext cx="13382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1" hangingPunct="1"/>
            <a:r>
              <a:rPr lang="en-US" dirty="0" err="1">
                <a:solidFill>
                  <a:prstClr val="black"/>
                </a:solidFill>
              </a:rPr>
              <a:t>Rencana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err="1">
                <a:solidFill>
                  <a:prstClr val="black"/>
                </a:solidFill>
              </a:rPr>
              <a:t>pulang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874495" y="3841628"/>
            <a:ext cx="0" cy="446088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7925673" y="3769627"/>
            <a:ext cx="0" cy="446087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4381034" y="3841635"/>
            <a:ext cx="0" cy="447675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076778" y="2435439"/>
            <a:ext cx="0" cy="446087"/>
          </a:xfrm>
          <a:prstGeom prst="straightConnector1">
            <a:avLst/>
          </a:prstGeom>
          <a:ln w="38100" cmpd="sng">
            <a:solidFill>
              <a:srgbClr val="4F81B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22"/>
          <p:cNvSpPr txBox="1">
            <a:spLocks noChangeArrowheads="1"/>
          </p:cNvSpPr>
          <p:nvPr/>
        </p:nvSpPr>
        <p:spPr bwMode="auto">
          <a:xfrm>
            <a:off x="2940883" y="5785856"/>
            <a:ext cx="17637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defTabSz="457189" eaLnBrk="1" hangingPunct="1"/>
            <a:r>
              <a:rPr lang="en-US" dirty="0" err="1">
                <a:solidFill>
                  <a:srgbClr val="FF0000"/>
                </a:solidFill>
              </a:rPr>
              <a:t>Hak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pasien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TextBox 27"/>
          <p:cNvSpPr txBox="1">
            <a:spLocks noChangeArrowheads="1"/>
          </p:cNvSpPr>
          <p:nvPr/>
        </p:nvSpPr>
        <p:spPr bwMode="auto">
          <a:xfrm>
            <a:off x="5389155" y="5785856"/>
            <a:ext cx="1038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1" hangingPunct="1"/>
            <a:r>
              <a:rPr lang="en-US" dirty="0">
                <a:solidFill>
                  <a:srgbClr val="FF0000"/>
                </a:solidFill>
              </a:rPr>
              <a:t>MKI</a:t>
            </a:r>
          </a:p>
        </p:txBody>
      </p:sp>
      <p:sp>
        <p:nvSpPr>
          <p:cNvPr id="15" name="TextBox 28"/>
          <p:cNvSpPr txBox="1">
            <a:spLocks noChangeArrowheads="1"/>
          </p:cNvSpPr>
          <p:nvPr/>
        </p:nvSpPr>
        <p:spPr bwMode="auto">
          <a:xfrm>
            <a:off x="6973325" y="5785856"/>
            <a:ext cx="1039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1" hangingPunct="1"/>
            <a:r>
              <a:rPr lang="en-US" dirty="0">
                <a:solidFill>
                  <a:srgbClr val="FF0000"/>
                </a:solidFill>
              </a:rPr>
              <a:t>PPI</a:t>
            </a:r>
          </a:p>
        </p:txBody>
      </p:sp>
      <p:sp>
        <p:nvSpPr>
          <p:cNvPr id="16" name="TextBox 36"/>
          <p:cNvSpPr txBox="1">
            <a:spLocks noChangeArrowheads="1"/>
          </p:cNvSpPr>
          <p:nvPr/>
        </p:nvSpPr>
        <p:spPr bwMode="auto">
          <a:xfrm>
            <a:off x="1428709" y="5785855"/>
            <a:ext cx="1039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1" hangingPunct="1"/>
            <a:r>
              <a:rPr lang="en-US" dirty="0">
                <a:solidFill>
                  <a:srgbClr val="FF0000"/>
                </a:solidFill>
              </a:rPr>
              <a:t>SKP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48591" y="1940137"/>
            <a:ext cx="14414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defTabSz="457189" eaLnBrk="1" hangingPunct="1"/>
            <a:r>
              <a:rPr lang="en-US" dirty="0" err="1">
                <a:solidFill>
                  <a:prstClr val="black"/>
                </a:solidFill>
              </a:rPr>
              <a:t>Registrasi</a:t>
            </a: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069311" y="2459239"/>
            <a:ext cx="0" cy="446088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5821194" y="1282727"/>
            <a:ext cx="12241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1" hangingPunct="1"/>
            <a:r>
              <a:rPr lang="en-US" sz="2000" dirty="0">
                <a:solidFill>
                  <a:srgbClr val="0000FF"/>
                </a:solidFill>
              </a:rPr>
              <a:t>Transfer</a:t>
            </a:r>
          </a:p>
        </p:txBody>
      </p:sp>
      <p:cxnSp>
        <p:nvCxnSpPr>
          <p:cNvPr id="20" name="Straight Arrow Connector 19"/>
          <p:cNvCxnSpPr/>
          <p:nvPr/>
        </p:nvCxnSpPr>
        <p:spPr>
          <a:xfrm flipH="1">
            <a:off x="6393267" y="2185445"/>
            <a:ext cx="3995" cy="724396"/>
          </a:xfrm>
          <a:prstGeom prst="straightConnector1">
            <a:avLst/>
          </a:prstGeom>
          <a:ln>
            <a:solidFill>
              <a:schemeClr val="tx1"/>
            </a:solidFill>
            <a:prstDash val="dash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6397258" y="1681388"/>
            <a:ext cx="12241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1" hangingPunct="1"/>
            <a:r>
              <a:rPr lang="en-US" sz="2000" dirty="0" err="1">
                <a:solidFill>
                  <a:srgbClr val="0000FF"/>
                </a:solidFill>
              </a:rPr>
              <a:t>Rujuk</a:t>
            </a:r>
            <a:endParaRPr lang="en-US" sz="2000" dirty="0">
              <a:solidFill>
                <a:srgbClr val="0000FF"/>
              </a:solidFill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H="1">
            <a:off x="7041339" y="2185445"/>
            <a:ext cx="3995" cy="724396"/>
          </a:xfrm>
          <a:prstGeom prst="straightConnector1">
            <a:avLst/>
          </a:prstGeom>
          <a:ln>
            <a:solidFill>
              <a:schemeClr val="tx1"/>
            </a:solidFill>
            <a:prstDash val="dash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3"/>
          <p:cNvSpPr txBox="1">
            <a:spLocks noChangeArrowheads="1"/>
          </p:cNvSpPr>
          <p:nvPr/>
        </p:nvSpPr>
        <p:spPr bwMode="auto">
          <a:xfrm>
            <a:off x="6973322" y="1282727"/>
            <a:ext cx="12961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1" hangingPunct="1"/>
            <a:r>
              <a:rPr lang="en-US" sz="2000" dirty="0">
                <a:solidFill>
                  <a:srgbClr val="0000FF"/>
                </a:solidFill>
              </a:rPr>
              <a:t>Terminal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 flipH="1">
            <a:off x="7657716" y="2113437"/>
            <a:ext cx="35695" cy="796404"/>
          </a:xfrm>
          <a:prstGeom prst="straightConnector1">
            <a:avLst/>
          </a:prstGeom>
          <a:ln>
            <a:solidFill>
              <a:schemeClr val="tx1"/>
            </a:solidFill>
            <a:prstDash val="dash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5"/>
          <p:cNvSpPr txBox="1">
            <a:spLocks noChangeArrowheads="1"/>
          </p:cNvSpPr>
          <p:nvPr/>
        </p:nvSpPr>
        <p:spPr bwMode="auto">
          <a:xfrm>
            <a:off x="4841387" y="1609390"/>
            <a:ext cx="133985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1" hangingPunct="1"/>
            <a:r>
              <a:rPr lang="en-US" dirty="0" err="1">
                <a:solidFill>
                  <a:srgbClr val="FF6600"/>
                </a:solidFill>
              </a:rPr>
              <a:t>Asesmen</a:t>
            </a:r>
            <a:endParaRPr lang="en-US" dirty="0">
              <a:solidFill>
                <a:srgbClr val="FF6600"/>
              </a:solidFill>
            </a:endParaRPr>
          </a:p>
          <a:p>
            <a:pPr algn="ctr" defTabSz="457189" eaLnBrk="1" hangingPunct="1"/>
            <a:r>
              <a:rPr lang="en-US" dirty="0" err="1">
                <a:solidFill>
                  <a:srgbClr val="FF6600"/>
                </a:solidFill>
              </a:rPr>
              <a:t>ulang</a:t>
            </a:r>
            <a:endParaRPr lang="en-US" dirty="0">
              <a:solidFill>
                <a:srgbClr val="FF6600"/>
              </a:solidFill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5533162" y="2453620"/>
            <a:ext cx="0" cy="446087"/>
          </a:xfrm>
          <a:prstGeom prst="straightConnector1">
            <a:avLst/>
          </a:prstGeom>
          <a:ln w="38100" cmpd="sng">
            <a:solidFill>
              <a:srgbClr val="4F81B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189346" y="5209792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/>
            <a:r>
              <a:rPr lang="en-US" b="1" dirty="0" err="1">
                <a:solidFill>
                  <a:srgbClr val="FF0000"/>
                </a:solidFill>
              </a:rPr>
              <a:t>Ringkasan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pulang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16738" y="1384069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189"/>
            <a:r>
              <a:rPr lang="en-US" dirty="0">
                <a:solidFill>
                  <a:prstClr val="black"/>
                </a:solidFill>
              </a:rPr>
              <a:t>Lab, Rad</a:t>
            </a:r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4885090" y="4705724"/>
            <a:ext cx="108012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1" hangingPunct="1"/>
            <a:r>
              <a:rPr lang="en-US" sz="2000" dirty="0" err="1">
                <a:solidFill>
                  <a:srgbClr val="3366FF"/>
                </a:solidFill>
              </a:rPr>
              <a:t>Risiko</a:t>
            </a:r>
            <a:r>
              <a:rPr lang="en-US" sz="2000" dirty="0">
                <a:solidFill>
                  <a:srgbClr val="3366FF"/>
                </a:solidFill>
              </a:rPr>
              <a:t> </a:t>
            </a:r>
            <a:r>
              <a:rPr lang="en-US" sz="2000" dirty="0" err="1">
                <a:solidFill>
                  <a:srgbClr val="3366FF"/>
                </a:solidFill>
              </a:rPr>
              <a:t>tinggi</a:t>
            </a:r>
            <a:endParaRPr lang="en-US" sz="2000" dirty="0">
              <a:solidFill>
                <a:srgbClr val="3366FF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 flipV="1">
            <a:off x="5461154" y="3841628"/>
            <a:ext cx="0" cy="864096"/>
          </a:xfrm>
          <a:prstGeom prst="straightConnector1">
            <a:avLst/>
          </a:prstGeom>
          <a:ln w="38100" cmpd="sng">
            <a:prstDash val="dashDot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4741079" y="5353796"/>
            <a:ext cx="13398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1" hangingPunct="1"/>
            <a:r>
              <a:rPr lang="en-US" sz="2000" dirty="0">
                <a:solidFill>
                  <a:srgbClr val="3366FF"/>
                </a:solidFill>
              </a:rPr>
              <a:t>Restraint</a:t>
            </a:r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2004770" y="4717922"/>
            <a:ext cx="136815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1" hangingPunct="1"/>
            <a:r>
              <a:rPr lang="en-US" sz="2000" dirty="0" err="1">
                <a:solidFill>
                  <a:srgbClr val="3366FF"/>
                </a:solidFill>
              </a:rPr>
              <a:t>Risiko</a:t>
            </a:r>
            <a:endParaRPr lang="en-US" sz="2000" dirty="0">
              <a:solidFill>
                <a:srgbClr val="3366FF"/>
              </a:solidFill>
            </a:endParaRPr>
          </a:p>
          <a:p>
            <a:pPr algn="ctr" defTabSz="457189" eaLnBrk="1" hangingPunct="1"/>
            <a:r>
              <a:rPr lang="en-US" sz="2000" dirty="0" err="1">
                <a:solidFill>
                  <a:srgbClr val="3366FF"/>
                </a:solidFill>
              </a:rPr>
              <a:t>malnutrisi</a:t>
            </a:r>
            <a:endParaRPr lang="en-US" sz="2000" dirty="0">
              <a:solidFill>
                <a:srgbClr val="3366FF"/>
              </a:solidFill>
            </a:endParaRP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1572722" y="4069850"/>
            <a:ext cx="129614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1" hangingPunct="1"/>
            <a:r>
              <a:rPr lang="en-US" sz="2000" dirty="0" err="1">
                <a:solidFill>
                  <a:srgbClr val="3366FF"/>
                </a:solidFill>
              </a:rPr>
              <a:t>Asesmen</a:t>
            </a:r>
            <a:r>
              <a:rPr lang="en-US" sz="2000" dirty="0">
                <a:solidFill>
                  <a:srgbClr val="3366FF"/>
                </a:solidFill>
              </a:rPr>
              <a:t> </a:t>
            </a:r>
            <a:r>
              <a:rPr lang="en-US" sz="2000" dirty="0" err="1">
                <a:solidFill>
                  <a:srgbClr val="3366FF"/>
                </a:solidFill>
              </a:rPr>
              <a:t>nyeri</a:t>
            </a:r>
            <a:endParaRPr lang="en-US" sz="2000" dirty="0">
              <a:solidFill>
                <a:srgbClr val="3366FF"/>
              </a:solidFill>
            </a:endParaRPr>
          </a:p>
        </p:txBody>
      </p:sp>
      <p:sp>
        <p:nvSpPr>
          <p:cNvPr id="34" name="TextBox 6"/>
          <p:cNvSpPr txBox="1">
            <a:spLocks noChangeArrowheads="1"/>
          </p:cNvSpPr>
          <p:nvPr/>
        </p:nvSpPr>
        <p:spPr bwMode="auto">
          <a:xfrm>
            <a:off x="2652842" y="4082040"/>
            <a:ext cx="115212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1" hangingPunct="1"/>
            <a:r>
              <a:rPr lang="en-US" sz="2000" dirty="0" err="1">
                <a:solidFill>
                  <a:srgbClr val="3366FF"/>
                </a:solidFill>
              </a:rPr>
              <a:t>Risiko</a:t>
            </a:r>
            <a:endParaRPr lang="en-US" sz="2000" dirty="0">
              <a:solidFill>
                <a:srgbClr val="3366FF"/>
              </a:solidFill>
            </a:endParaRPr>
          </a:p>
          <a:p>
            <a:pPr algn="ctr" defTabSz="457189" eaLnBrk="1" hangingPunct="1"/>
            <a:r>
              <a:rPr lang="en-US" sz="2000" dirty="0" err="1">
                <a:solidFill>
                  <a:srgbClr val="3366FF"/>
                </a:solidFill>
              </a:rPr>
              <a:t>jatuh</a:t>
            </a:r>
            <a:endParaRPr lang="en-US" sz="2000" dirty="0">
              <a:solidFill>
                <a:srgbClr val="3366FF"/>
              </a:solidFill>
            </a:endParaRPr>
          </a:p>
        </p:txBody>
      </p: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3831082" y="745289"/>
            <a:ext cx="158417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1" hangingPunct="1"/>
            <a:r>
              <a:rPr lang="en-US" sz="2000" dirty="0">
                <a:solidFill>
                  <a:srgbClr val="0000FF"/>
                </a:solidFill>
              </a:rPr>
              <a:t>2.Analisis data -&gt; </a:t>
            </a:r>
            <a:r>
              <a:rPr lang="en-US" sz="2000" dirty="0" err="1">
                <a:solidFill>
                  <a:srgbClr val="0000FF"/>
                </a:solidFill>
              </a:rPr>
              <a:t>Dx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36" name="TextBox 23"/>
          <p:cNvSpPr txBox="1">
            <a:spLocks noChangeArrowheads="1"/>
          </p:cNvSpPr>
          <p:nvPr/>
        </p:nvSpPr>
        <p:spPr bwMode="auto">
          <a:xfrm>
            <a:off x="1932762" y="745284"/>
            <a:ext cx="208823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1" hangingPunct="1"/>
            <a:r>
              <a:rPr lang="en-US" sz="2000" dirty="0">
                <a:solidFill>
                  <a:srgbClr val="0000FF"/>
                </a:solidFill>
              </a:rPr>
              <a:t>1.Pengumpulan data </a:t>
            </a:r>
            <a:r>
              <a:rPr lang="en-US" sz="2000" dirty="0" err="1">
                <a:solidFill>
                  <a:srgbClr val="0000FF"/>
                </a:solidFill>
              </a:rPr>
              <a:t>klinis</a:t>
            </a:r>
            <a:endParaRPr lang="en-US" sz="2000" dirty="0">
              <a:solidFill>
                <a:srgbClr val="0000FF"/>
              </a:solidFill>
            </a:endParaRPr>
          </a:p>
        </p:txBody>
      </p:sp>
      <p:sp>
        <p:nvSpPr>
          <p:cNvPr id="37" name="Left Brace 36"/>
          <p:cNvSpPr/>
          <p:nvPr/>
        </p:nvSpPr>
        <p:spPr>
          <a:xfrm rot="16200000">
            <a:off x="3511533" y="1457720"/>
            <a:ext cx="432048" cy="1311445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189"/>
            <a:endParaRPr lang="en-US">
              <a:solidFill>
                <a:prstClr val="black"/>
              </a:solidFill>
            </a:endParaRPr>
          </a:p>
        </p:txBody>
      </p:sp>
      <p:cxnSp>
        <p:nvCxnSpPr>
          <p:cNvPr id="38" name="Straight Arrow Connector 37"/>
          <p:cNvCxnSpPr/>
          <p:nvPr/>
        </p:nvCxnSpPr>
        <p:spPr>
          <a:xfrm>
            <a:off x="3732962" y="2473488"/>
            <a:ext cx="0" cy="446087"/>
          </a:xfrm>
          <a:prstGeom prst="straightConnector1">
            <a:avLst/>
          </a:prstGeom>
          <a:ln w="38100" cmpd="sng">
            <a:solidFill>
              <a:srgbClr val="4F81BD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5"/>
          <p:cNvSpPr txBox="1">
            <a:spLocks noChangeArrowheads="1"/>
          </p:cNvSpPr>
          <p:nvPr/>
        </p:nvSpPr>
        <p:spPr bwMode="auto">
          <a:xfrm>
            <a:off x="3372922" y="4345690"/>
            <a:ext cx="216024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1" hangingPunct="1"/>
            <a:r>
              <a:rPr lang="en-US" dirty="0" err="1">
                <a:solidFill>
                  <a:prstClr val="black"/>
                </a:solidFill>
              </a:rPr>
              <a:t>Implementasi</a:t>
            </a:r>
            <a:endParaRPr lang="en-US" dirty="0">
              <a:solidFill>
                <a:prstClr val="black"/>
              </a:solidFill>
            </a:endParaRPr>
          </a:p>
          <a:p>
            <a:pPr algn="ctr" defTabSz="457189" eaLnBrk="1" hangingPunct="1"/>
            <a:r>
              <a:rPr lang="en-US" dirty="0" err="1">
                <a:solidFill>
                  <a:prstClr val="black"/>
                </a:solidFill>
              </a:rPr>
              <a:t>Rencana</a:t>
            </a:r>
            <a:endParaRPr lang="en-US" dirty="0">
              <a:solidFill>
                <a:prstClr val="black"/>
              </a:solidFill>
            </a:endParaRPr>
          </a:p>
          <a:p>
            <a:pPr algn="ctr" defTabSz="457189" eaLnBrk="1" hangingPunct="1"/>
            <a:r>
              <a:rPr lang="en-US" dirty="0" err="1">
                <a:solidFill>
                  <a:prstClr val="black"/>
                </a:solidFill>
              </a:rPr>
              <a:t>asuhan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0" name="Right Arrow 39"/>
          <p:cNvSpPr/>
          <p:nvPr/>
        </p:nvSpPr>
        <p:spPr>
          <a:xfrm>
            <a:off x="564610" y="3049540"/>
            <a:ext cx="7992888" cy="79208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189"/>
            <a:r>
              <a:rPr lang="en-US" dirty="0" err="1">
                <a:solidFill>
                  <a:prstClr val="white"/>
                </a:solidFill>
              </a:rPr>
              <a:t>Pelayanan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fokus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err="1">
                <a:solidFill>
                  <a:prstClr val="white"/>
                </a:solidFill>
              </a:rPr>
              <a:t>pasien</a:t>
            </a:r>
            <a:r>
              <a:rPr lang="en-US" dirty="0">
                <a:solidFill>
                  <a:prstClr val="white"/>
                </a:solidFill>
              </a:rPr>
              <a:t>:        MULTI PROFESI - ASUHAN – EDUKASI</a:t>
            </a:r>
          </a:p>
        </p:txBody>
      </p:sp>
      <p:sp>
        <p:nvSpPr>
          <p:cNvPr id="41" name="Left Brace 40"/>
          <p:cNvSpPr/>
          <p:nvPr/>
        </p:nvSpPr>
        <p:spPr>
          <a:xfrm rot="5400000" flipV="1">
            <a:off x="2544830" y="3445583"/>
            <a:ext cx="432048" cy="108012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457189"/>
            <a:endParaRPr lang="en-US">
              <a:solidFill>
                <a:prstClr val="black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2339752" y="1700808"/>
            <a:ext cx="52333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defTabSz="457189"/>
            <a:r>
              <a:rPr lang="en-US" sz="3600" b="1" spc="51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Case Manager</a:t>
            </a:r>
          </a:p>
        </p:txBody>
      </p:sp>
      <p:cxnSp>
        <p:nvCxnSpPr>
          <p:cNvPr id="43" name="Straight Arrow Connector 42"/>
          <p:cNvCxnSpPr/>
          <p:nvPr/>
        </p:nvCxnSpPr>
        <p:spPr>
          <a:xfrm flipV="1">
            <a:off x="6325250" y="3841635"/>
            <a:ext cx="0" cy="447675"/>
          </a:xfrm>
          <a:prstGeom prst="straightConnector1">
            <a:avLst/>
          </a:prstGeom>
          <a:ln w="38100" cmpd="sng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5"/>
          <p:cNvSpPr txBox="1">
            <a:spLocks noChangeArrowheads="1"/>
          </p:cNvSpPr>
          <p:nvPr/>
        </p:nvSpPr>
        <p:spPr bwMode="auto">
          <a:xfrm>
            <a:off x="5317138" y="4345690"/>
            <a:ext cx="216024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defTabSz="457189" eaLnBrk="1" hangingPunct="1"/>
            <a:r>
              <a:rPr lang="en-US" dirty="0" err="1">
                <a:solidFill>
                  <a:srgbClr val="FF6600"/>
                </a:solidFill>
              </a:rPr>
              <a:t>Implementasi</a:t>
            </a:r>
            <a:endParaRPr lang="en-US" dirty="0">
              <a:solidFill>
                <a:srgbClr val="FF6600"/>
              </a:solidFill>
            </a:endParaRPr>
          </a:p>
          <a:p>
            <a:pPr algn="ctr" defTabSz="457189" eaLnBrk="1" hangingPunct="1"/>
            <a:r>
              <a:rPr lang="en-US" dirty="0" err="1">
                <a:solidFill>
                  <a:srgbClr val="FF6600"/>
                </a:solidFill>
              </a:rPr>
              <a:t>Rencana</a:t>
            </a:r>
            <a:endParaRPr lang="en-US" dirty="0">
              <a:solidFill>
                <a:srgbClr val="FF6600"/>
              </a:solidFill>
            </a:endParaRPr>
          </a:p>
          <a:p>
            <a:pPr algn="ctr" defTabSz="457189" eaLnBrk="1" hangingPunct="1"/>
            <a:r>
              <a:rPr lang="en-US" dirty="0" err="1">
                <a:solidFill>
                  <a:srgbClr val="FF6600"/>
                </a:solidFill>
              </a:rPr>
              <a:t>asuhan</a:t>
            </a:r>
            <a:endParaRPr lang="en-US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4435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6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0"/>
                            </p:stCondLst>
                            <p:childTnLst>
                              <p:par>
                                <p:cTn id="1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1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1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"/>
                            </p:stCondLst>
                            <p:childTnLst>
                              <p:par>
                                <p:cTn id="3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1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7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1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8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1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90"/>
                            </p:stCondLst>
                            <p:childTnLst>
                              <p:par>
                                <p:cTn id="4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1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1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1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1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1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3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1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40"/>
                            </p:stCondLst>
                            <p:childTnLst>
                              <p:par>
                                <p:cTn id="6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1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1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60"/>
                            </p:stCondLst>
                            <p:childTnLst>
                              <p:par>
                                <p:cTn id="7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70"/>
                            </p:stCondLst>
                            <p:childTnLst>
                              <p:par>
                                <p:cTn id="82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80"/>
                            </p:stCondLst>
                            <p:childTnLst>
                              <p:par>
                                <p:cTn id="8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1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90"/>
                            </p:stCondLst>
                            <p:childTnLst>
                              <p:par>
                                <p:cTn id="9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1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200"/>
                            </p:stCondLst>
                            <p:childTnLst>
                              <p:par>
                                <p:cTn id="9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1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1" dur="1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10"/>
                            </p:stCondLst>
                            <p:childTnLst>
                              <p:par>
                                <p:cTn id="10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1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20"/>
                            </p:stCondLst>
                            <p:childTnLst>
                              <p:par>
                                <p:cTn id="10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0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70"/>
                            </p:stCondLst>
                            <p:childTnLst>
                              <p:par>
                                <p:cTn id="1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720"/>
                            </p:stCondLst>
                            <p:childTnLst>
                              <p:par>
                                <p:cTn id="11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970"/>
                            </p:stCondLst>
                            <p:childTnLst>
                              <p:par>
                                <p:cTn id="1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220"/>
                            </p:stCondLst>
                            <p:childTnLst>
                              <p:par>
                                <p:cTn id="1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470"/>
                            </p:stCondLst>
                            <p:childTnLst>
                              <p:par>
                                <p:cTn id="137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470"/>
                            </p:stCondLst>
                            <p:childTnLst>
                              <p:par>
                                <p:cTn id="1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970"/>
                            </p:stCondLst>
                            <p:childTnLst>
                              <p:par>
                                <p:cTn id="1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4470"/>
                            </p:stCondLst>
                            <p:childTnLst>
                              <p:par>
                                <p:cTn id="1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4970"/>
                            </p:stCondLst>
                            <p:childTnLst>
                              <p:par>
                                <p:cTn id="1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470"/>
                            </p:stCondLst>
                            <p:childTnLst>
                              <p:par>
                                <p:cTn id="1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970"/>
                            </p:stCondLst>
                            <p:childTnLst>
                              <p:par>
                                <p:cTn id="1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3" grpId="0"/>
      <p:bldP spid="14" grpId="0"/>
      <p:bldP spid="15" grpId="0"/>
      <p:bldP spid="16" grpId="0"/>
      <p:bldP spid="17" grpId="0"/>
      <p:bldP spid="19" grpId="0"/>
      <p:bldP spid="21" grpId="0"/>
      <p:bldP spid="23" grpId="0"/>
      <p:bldP spid="25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37" grpId="0" animBg="1"/>
      <p:bldP spid="39" grpId="0"/>
      <p:bldP spid="41" grpId="0" animBg="1"/>
      <p:bldP spid="42" grpId="0"/>
      <p:bldP spid="4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47248" cy="648072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SISTEM MANAJEMEN MUTU 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id-ID" dirty="0" smtClean="0"/>
          </a:p>
          <a:p>
            <a:pPr>
              <a:buNone/>
            </a:pPr>
            <a:endParaRPr lang="id-ID" dirty="0"/>
          </a:p>
          <a:p>
            <a:pPr>
              <a:buNone/>
            </a:pPr>
            <a:r>
              <a:rPr lang="id-ID" dirty="0" smtClean="0"/>
              <a:t>								     </a:t>
            </a:r>
          </a:p>
          <a:p>
            <a:pPr>
              <a:buFontTx/>
              <a:buChar char="-"/>
            </a:pPr>
            <a:r>
              <a:rPr lang="id-ID" dirty="0" smtClean="0"/>
              <a:t>SDM                          implementasi  MAKP                       MUTU</a:t>
            </a:r>
          </a:p>
          <a:p>
            <a:pPr>
              <a:buFontTx/>
              <a:buChar char="-"/>
            </a:pPr>
            <a:r>
              <a:rPr lang="id-ID" dirty="0" smtClean="0"/>
              <a:t>SARANA                  dlm pelayanan kep</a:t>
            </a:r>
          </a:p>
          <a:p>
            <a:pPr>
              <a:buFontTx/>
              <a:buChar char="-"/>
            </a:pPr>
            <a:r>
              <a:rPr lang="id-ID" dirty="0" smtClean="0"/>
              <a:t>SAK /PPK                       (proses kep)...PCC</a:t>
            </a:r>
          </a:p>
          <a:p>
            <a:pPr>
              <a:buFontTx/>
              <a:buChar char="-"/>
            </a:pPr>
            <a:r>
              <a:rPr lang="id-ID" dirty="0" smtClean="0"/>
              <a:t>SPO (kebijakan)                      </a:t>
            </a:r>
          </a:p>
          <a:p>
            <a:pPr>
              <a:buFontTx/>
              <a:buChar char="-"/>
            </a:pPr>
            <a:r>
              <a:rPr lang="id-ID" dirty="0" smtClean="0"/>
              <a:t>Metode		                	    </a:t>
            </a:r>
          </a:p>
          <a:p>
            <a:pPr>
              <a:buFontTx/>
              <a:buChar char="-"/>
            </a:pPr>
            <a:r>
              <a:rPr lang="id-ID" dirty="0" smtClean="0"/>
              <a:t>Dana                                                           1. Indikator mutu</a:t>
            </a:r>
          </a:p>
          <a:p>
            <a:pPr>
              <a:buFontTx/>
              <a:buChar char="-"/>
            </a:pPr>
            <a:r>
              <a:rPr lang="id-ID" dirty="0" smtClean="0"/>
              <a:t>                                                                         - klinik  keperawatan</a:t>
            </a:r>
          </a:p>
          <a:p>
            <a:pPr lvl="1">
              <a:buNone/>
            </a:pPr>
            <a:r>
              <a:rPr lang="id-ID" dirty="0" smtClean="0"/>
              <a:t>                                                                              -  mutu pelayanan</a:t>
            </a:r>
          </a:p>
          <a:p>
            <a:pPr>
              <a:buNone/>
            </a:pPr>
            <a:r>
              <a:rPr lang="id-ID" dirty="0" smtClean="0"/>
              <a:t>					          	            2.  Survei kepuasan</a:t>
            </a:r>
          </a:p>
          <a:p>
            <a:pPr>
              <a:buNone/>
            </a:pPr>
            <a:r>
              <a:rPr lang="id-ID" dirty="0" smtClean="0"/>
              <a:t>                                                                      3.  Indikator keselamatan Px  </a:t>
            </a:r>
            <a:endParaRPr lang="id-ID" dirty="0"/>
          </a:p>
        </p:txBody>
      </p:sp>
      <p:sp>
        <p:nvSpPr>
          <p:cNvPr id="4" name="Rectangle 3"/>
          <p:cNvSpPr/>
          <p:nvPr/>
        </p:nvSpPr>
        <p:spPr>
          <a:xfrm>
            <a:off x="611560" y="1772816"/>
            <a:ext cx="158417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INPUT</a:t>
            </a:r>
            <a:endParaRPr lang="id-ID" dirty="0"/>
          </a:p>
        </p:txBody>
      </p:sp>
      <p:sp>
        <p:nvSpPr>
          <p:cNvPr id="5" name="Rectangle 4"/>
          <p:cNvSpPr/>
          <p:nvPr/>
        </p:nvSpPr>
        <p:spPr>
          <a:xfrm>
            <a:off x="3563888" y="1484784"/>
            <a:ext cx="1728192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PROSES</a:t>
            </a:r>
            <a:endParaRPr lang="id-ID" dirty="0"/>
          </a:p>
        </p:txBody>
      </p:sp>
      <p:sp>
        <p:nvSpPr>
          <p:cNvPr id="6" name="Rectangle 5"/>
          <p:cNvSpPr/>
          <p:nvPr/>
        </p:nvSpPr>
        <p:spPr>
          <a:xfrm>
            <a:off x="6444208" y="1556792"/>
            <a:ext cx="180020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OUTPUT</a:t>
            </a:r>
            <a:endParaRPr lang="id-ID" dirty="0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2339752" y="2204864"/>
            <a:ext cx="10801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5292080" y="2204864"/>
            <a:ext cx="100811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6228184" y="3501008"/>
            <a:ext cx="1872208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EVALUASI</a:t>
            </a:r>
            <a:endParaRPr lang="id-ID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7092280" y="3140968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899592" y="6237312"/>
            <a:ext cx="51845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084168" y="5877272"/>
            <a:ext cx="0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971600" y="4365104"/>
            <a:ext cx="0" cy="1800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SKENARIO ASUHAN FOKUS PADA PASIEN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945736"/>
          </a:xfrm>
        </p:spPr>
        <p:txBody>
          <a:bodyPr/>
          <a:lstStyle/>
          <a:p>
            <a:pPr>
              <a:buNone/>
            </a:pPr>
            <a:r>
              <a:rPr lang="id-ID" dirty="0" smtClean="0"/>
              <a:t>Apendicitis acute:</a:t>
            </a:r>
          </a:p>
          <a:p>
            <a:r>
              <a:rPr lang="id-ID" dirty="0" smtClean="0"/>
              <a:t>Skrining pasien : triase di IGD (P3)</a:t>
            </a:r>
          </a:p>
          <a:p>
            <a:r>
              <a:rPr lang="id-ID" dirty="0" smtClean="0"/>
              <a:t>Asesmen rawat IGD (Laboratorium, radiologi/USG), Asesmen nyeri, asesmen jatuh</a:t>
            </a:r>
          </a:p>
          <a:p>
            <a:r>
              <a:rPr lang="id-ID" dirty="0" smtClean="0"/>
              <a:t>Rencana asuhan : nyeri akut</a:t>
            </a:r>
          </a:p>
          <a:p>
            <a:r>
              <a:rPr lang="id-ID" dirty="0" smtClean="0"/>
              <a:t>Impementasi rencana asuhan: operasi di OK</a:t>
            </a:r>
          </a:p>
          <a:p>
            <a:r>
              <a:rPr lang="id-ID" dirty="0" smtClean="0"/>
              <a:t>Asesmen ulang/Evaluasi asuhan di CPPT</a:t>
            </a:r>
          </a:p>
          <a:p>
            <a:r>
              <a:rPr lang="id-ID" dirty="0" smtClean="0"/>
              <a:t>Rencana pulang pasien (DP)</a:t>
            </a:r>
          </a:p>
          <a:p>
            <a:r>
              <a:rPr lang="id-ID" dirty="0" smtClean="0"/>
              <a:t>Home care???? (1 sd 7 HR)</a:t>
            </a:r>
          </a:p>
          <a:p>
            <a:pPr>
              <a:buNone/>
            </a:pPr>
            <a:endParaRPr lang="id-ID" dirty="0" smtClean="0"/>
          </a:p>
          <a:p>
            <a:endParaRPr lang="id-ID" dirty="0" smtClean="0"/>
          </a:p>
          <a:p>
            <a:endParaRPr lang="id-ID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ALUR PASIEN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05776"/>
          </a:xfrm>
        </p:spPr>
        <p:txBody>
          <a:bodyPr/>
          <a:lstStyle/>
          <a:p>
            <a:pPr>
              <a:buNone/>
            </a:pPr>
            <a:r>
              <a:rPr lang="id-ID" dirty="0" smtClean="0"/>
              <a:t>Pengelolaan yang efektif terhadap alur pasien:</a:t>
            </a:r>
          </a:p>
          <a:p>
            <a:pPr>
              <a:buFont typeface="Wingdings" pitchFamily="2" charset="2"/>
              <a:buChar char="q"/>
            </a:pPr>
            <a:r>
              <a:rPr lang="id-ID" dirty="0" smtClean="0"/>
              <a:t> PENERIMAAN PASIEN BARU (ARK-HPK)</a:t>
            </a:r>
          </a:p>
          <a:p>
            <a:pPr>
              <a:buFont typeface="Wingdings" pitchFamily="2" charset="2"/>
              <a:buChar char="q"/>
            </a:pPr>
            <a:r>
              <a:rPr lang="id-ID" dirty="0" smtClean="0"/>
              <a:t>ASESMEN DAN TINDAKAN (AP-PAP)</a:t>
            </a:r>
          </a:p>
          <a:p>
            <a:pPr>
              <a:buFont typeface="Wingdings" pitchFamily="2" charset="2"/>
              <a:buChar char="q"/>
            </a:pPr>
            <a:r>
              <a:rPr lang="id-ID" dirty="0" smtClean="0"/>
              <a:t>TRANSFER PASIEN (ARK-SKP)</a:t>
            </a:r>
          </a:p>
          <a:p>
            <a:pPr>
              <a:buFont typeface="Wingdings" pitchFamily="2" charset="2"/>
              <a:buChar char="q"/>
            </a:pPr>
            <a:r>
              <a:rPr lang="id-ID" dirty="0" smtClean="0"/>
              <a:t>PEMULANGAN PASIEN (ARK)</a:t>
            </a:r>
            <a:endParaRPr lang="id-ID" dirty="0"/>
          </a:p>
        </p:txBody>
      </p:sp>
      <p:pic>
        <p:nvPicPr>
          <p:cNvPr id="4" name="Picture 2" descr="http://www.rmolsumsel.com/images/berita/normal/754270_07054613012015_ilustrasi_pasien_BPJ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005064"/>
            <a:ext cx="3333750" cy="24003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80120"/>
          </a:xfrm>
        </p:spPr>
        <p:txBody>
          <a:bodyPr/>
          <a:lstStyle/>
          <a:p>
            <a:r>
              <a:rPr lang="id-ID" dirty="0" smtClean="0"/>
              <a:t>KESINAMBUNGAN PELAYANAN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305776"/>
          </a:xfrm>
        </p:spPr>
        <p:txBody>
          <a:bodyPr>
            <a:normAutofit/>
          </a:bodyPr>
          <a:lstStyle/>
          <a:p>
            <a:r>
              <a:rPr lang="id-ID" dirty="0" smtClean="0"/>
              <a:t>Kesinambungan asuhan pasien setelah di rawat inap memerlukan persiapan dan pertimbangan khusus bagi sebagian pasien, seperti:</a:t>
            </a:r>
          </a:p>
          <a:p>
            <a:r>
              <a:rPr lang="id-ID" dirty="0" smtClean="0"/>
              <a:t>Persiapan perencanaan pulang (P3) /DP</a:t>
            </a:r>
          </a:p>
          <a:p>
            <a:r>
              <a:rPr lang="id-ID" dirty="0" smtClean="0"/>
              <a:t>Penyusunan P3 saat proses asesmen awal ranap</a:t>
            </a:r>
          </a:p>
          <a:p>
            <a:r>
              <a:rPr lang="id-ID" dirty="0" smtClean="0"/>
              <a:t>Rencana pulang termasuk pendidikan dan pelatihan khusus yang mungkin dibutuhkan pasien</a:t>
            </a:r>
          </a:p>
          <a:p>
            <a:r>
              <a:rPr lang="id-ID" dirty="0" smtClean="0"/>
              <a:t>Kesinambungan pelayanan pasca rawat inap akan berhasil jika P3 dilakukan secara terintegrasi antar PPA dan difasilitasi MPP</a:t>
            </a:r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PERENCANAAN PEMULANGAN PASIEN (DISCHARGE PLANNING)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801720"/>
          </a:xfrm>
        </p:spPr>
        <p:txBody>
          <a:bodyPr>
            <a:normAutofit fontScale="92500"/>
          </a:bodyPr>
          <a:lstStyle/>
          <a:p>
            <a:r>
              <a:rPr lang="id-ID" dirty="0" smtClean="0"/>
              <a:t>Perencanaan pasien pulang saat admisi rawat inap</a:t>
            </a:r>
          </a:p>
          <a:p>
            <a:r>
              <a:rPr lang="id-ID" dirty="0" smtClean="0"/>
              <a:t>Identifikasi kebutuhan pasien pulang:</a:t>
            </a:r>
          </a:p>
          <a:p>
            <a:pPr>
              <a:buFontTx/>
              <a:buChar char="-"/>
            </a:pPr>
            <a:r>
              <a:rPr lang="id-ID" dirty="0" smtClean="0"/>
              <a:t>Tidak butuh </a:t>
            </a:r>
          </a:p>
          <a:p>
            <a:pPr>
              <a:buFontTx/>
              <a:buChar char="-"/>
            </a:pPr>
            <a:r>
              <a:rPr lang="id-ID" dirty="0" smtClean="0"/>
              <a:t>Butuh pelayanan khusus dan sosial di rumah (activity daily living) tinggi/total care</a:t>
            </a:r>
          </a:p>
          <a:p>
            <a:r>
              <a:rPr lang="id-ID" dirty="0" smtClean="0"/>
              <a:t>Susun rencana klinis asuhan pasien (PPA) dalam waktu 24 jam setelah masuk rawat inap dengan metode IAR (Informasi, analisis, rencana)asesmen terintegrasi, perencanaan ttg edukasi/pelatihan px, klg atau pemberi asuhan di rumah</a:t>
            </a:r>
          </a:p>
          <a:p>
            <a:endParaRPr lang="id-ID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/>
          <a:lstStyle/>
          <a:p>
            <a:r>
              <a:rPr lang="id-ID" dirty="0" smtClean="0"/>
              <a:t>Lanjutan DP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61760"/>
          </a:xfrm>
        </p:spPr>
        <p:txBody>
          <a:bodyPr>
            <a:normAutofit fontScale="92500"/>
          </a:bodyPr>
          <a:lstStyle/>
          <a:p>
            <a:r>
              <a:rPr lang="id-ID" dirty="0" smtClean="0"/>
              <a:t>Koordinasi proses pemulangan/transfer melaui kepemimpinan dan tanggung jawab di ruangan (serah terima shift) dokumen harus selalu di update</a:t>
            </a:r>
          </a:p>
          <a:p>
            <a:r>
              <a:rPr lang="id-ID" dirty="0" smtClean="0"/>
              <a:t>Tetapkan tanggal untuk pemulangan  24-48 jam </a:t>
            </a:r>
          </a:p>
          <a:p>
            <a:r>
              <a:rPr lang="id-ID" dirty="0" smtClean="0"/>
              <a:t>Libatkan pasien keluarga dan pemberi asuhan di rumah untuk pelayanan pasien </a:t>
            </a:r>
          </a:p>
          <a:p>
            <a:r>
              <a:rPr lang="id-ID" dirty="0" smtClean="0"/>
              <a:t>Rencanakan pelayanan sd 7 hari setelah pemulangan</a:t>
            </a:r>
          </a:p>
          <a:p>
            <a:r>
              <a:rPr lang="id-ID" dirty="0" smtClean="0"/>
              <a:t>Gunakan daftar titik (cheklist)24-48 jam sbl proses pemulangan</a:t>
            </a:r>
          </a:p>
          <a:p>
            <a:r>
              <a:rPr lang="id-ID" dirty="0" smtClean="0"/>
              <a:t>Setiap hari biasakan mempertimbangkan renc pemulangan px</a:t>
            </a:r>
            <a:endParaRPr lang="id-ID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28800"/>
          </a:xfrm>
        </p:spPr>
        <p:txBody>
          <a:bodyPr/>
          <a:lstStyle/>
          <a:p>
            <a:r>
              <a:rPr lang="en-US" dirty="0" err="1" smtClean="0"/>
              <a:t>Tantangan</a:t>
            </a:r>
            <a:r>
              <a:rPr lang="en-US" dirty="0" smtClean="0"/>
              <a:t> </a:t>
            </a:r>
            <a:r>
              <a:rPr lang="en-US" i="1" dirty="0" smtClean="0"/>
              <a:t>Patient Centered Care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69999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dirty="0" err="1" smtClean="0"/>
              <a:t>Pemahaman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konsep</a:t>
            </a:r>
            <a:r>
              <a:rPr lang="en-US" dirty="0" smtClean="0"/>
              <a:t> PCC yang </a:t>
            </a:r>
            <a:r>
              <a:rPr lang="en-US" dirty="0" err="1" smtClean="0"/>
              <a:t>sangat</a:t>
            </a:r>
            <a:r>
              <a:rPr lang="en-US" dirty="0" smtClean="0"/>
              <a:t> </a:t>
            </a:r>
            <a:r>
              <a:rPr lang="en-US" dirty="0" err="1" smtClean="0"/>
              <a:t>bervariasi</a:t>
            </a:r>
            <a:endParaRPr lang="en-US" dirty="0" smtClean="0"/>
          </a:p>
          <a:p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kompetensi</a:t>
            </a:r>
            <a:r>
              <a:rPr lang="en-US" dirty="0" smtClean="0"/>
              <a:t> yang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memadai</a:t>
            </a:r>
            <a:r>
              <a:rPr lang="en-US" dirty="0" smtClean="0"/>
              <a:t> </a:t>
            </a:r>
            <a:r>
              <a:rPr lang="en-US" dirty="0" err="1" smtClean="0"/>
              <a:t>antar</a:t>
            </a:r>
            <a:r>
              <a:rPr lang="en-US" dirty="0" smtClean="0"/>
              <a:t> </a:t>
            </a:r>
            <a:r>
              <a:rPr lang="en-US" dirty="0" err="1" smtClean="0"/>
              <a:t>profesional</a:t>
            </a:r>
            <a:r>
              <a:rPr lang="en-US" dirty="0" smtClean="0"/>
              <a:t> </a:t>
            </a:r>
            <a:r>
              <a:rPr lang="en-US" dirty="0" err="1" smtClean="0"/>
              <a:t>pemberi</a:t>
            </a:r>
            <a:r>
              <a:rPr lang="en-US" dirty="0" smtClean="0"/>
              <a:t> </a:t>
            </a:r>
            <a:r>
              <a:rPr lang="en-US" dirty="0" err="1" smtClean="0"/>
              <a:t>asuhan</a:t>
            </a:r>
            <a:endParaRPr lang="en-US" dirty="0" smtClean="0"/>
          </a:p>
          <a:p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dideskripsikan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jelas</a:t>
            </a:r>
            <a:r>
              <a:rPr lang="en-US" dirty="0" smtClean="0"/>
              <a:t> </a:t>
            </a:r>
            <a:r>
              <a:rPr lang="en-US" dirty="0" err="1" smtClean="0"/>
              <a:t>antar</a:t>
            </a:r>
            <a:r>
              <a:rPr lang="en-US" dirty="0" smtClean="0"/>
              <a:t> </a:t>
            </a:r>
            <a:r>
              <a:rPr lang="en-US" dirty="0" err="1" smtClean="0"/>
              <a:t>profesional</a:t>
            </a:r>
            <a:r>
              <a:rPr lang="en-US" dirty="0" smtClean="0"/>
              <a:t> </a:t>
            </a:r>
            <a:r>
              <a:rPr lang="en-US" dirty="0" err="1" smtClean="0"/>
              <a:t>pemberi</a:t>
            </a:r>
            <a:r>
              <a:rPr lang="en-US" dirty="0" smtClean="0"/>
              <a:t> </a:t>
            </a:r>
            <a:r>
              <a:rPr lang="en-US" dirty="0" err="1" smtClean="0"/>
              <a:t>asuhan</a:t>
            </a:r>
            <a:r>
              <a:rPr lang="en-US" dirty="0" smtClean="0"/>
              <a:t> </a:t>
            </a:r>
            <a:r>
              <a:rPr lang="en-US" dirty="0" err="1" smtClean="0"/>
              <a:t>mengenai</a:t>
            </a:r>
            <a:r>
              <a:rPr lang="en-US" dirty="0" smtClean="0"/>
              <a:t> </a:t>
            </a:r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akhir</a:t>
            </a:r>
            <a:r>
              <a:rPr lang="en-US" dirty="0" smtClean="0"/>
              <a:t> yang </a:t>
            </a:r>
            <a:r>
              <a:rPr lang="en-US" dirty="0" err="1" smtClean="0"/>
              <a:t>terukur</a:t>
            </a:r>
            <a:endParaRPr lang="en-US" dirty="0" smtClean="0"/>
          </a:p>
          <a:p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semua</a:t>
            </a:r>
            <a:r>
              <a:rPr lang="en-US" dirty="0" smtClean="0"/>
              <a:t> </a:t>
            </a:r>
            <a:r>
              <a:rPr lang="en-US" dirty="0" err="1" smtClean="0"/>
              <a:t>pasien</a:t>
            </a:r>
            <a:r>
              <a:rPr lang="en-US" dirty="0" smtClean="0"/>
              <a:t> </a:t>
            </a:r>
            <a:r>
              <a:rPr lang="en-US" dirty="0" err="1" smtClean="0"/>
              <a:t>terampil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percaya</a:t>
            </a:r>
            <a:r>
              <a:rPr lang="en-US" dirty="0" smtClean="0"/>
              <a:t> </a:t>
            </a:r>
            <a:r>
              <a:rPr lang="en-US" dirty="0" err="1" smtClean="0"/>
              <a:t>diri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berpartisipasi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</a:t>
            </a:r>
            <a:r>
              <a:rPr lang="en-US" dirty="0" err="1" smtClean="0"/>
              <a:t>asuhan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TUJUAN UMUM 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Setelah mengikuti pelatihan peserta mampu memahami, merencanakan  dan mengimplementasikan asuhan keperawatan yang berkualitas fokus pada pasien di Rumah Sakit </a:t>
            </a:r>
          </a:p>
          <a:p>
            <a:pPr lvl="0"/>
            <a:endParaRPr lang="id-ID" dirty="0" smtClean="0"/>
          </a:p>
          <a:p>
            <a:pPr lvl="0">
              <a:buNone/>
            </a:pPr>
            <a:endParaRPr lang="id-ID" dirty="0" smtClean="0"/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PERAN Manajer Pelayanan Pasien (MPP) atau </a:t>
            </a:r>
            <a:r>
              <a:rPr lang="id-ID" i="1" dirty="0" smtClean="0"/>
              <a:t>CASE MANAGER</a:t>
            </a:r>
            <a:endParaRPr lang="id-ID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513688"/>
          </a:xfrm>
        </p:spPr>
        <p:txBody>
          <a:bodyPr/>
          <a:lstStyle/>
          <a:p>
            <a:r>
              <a:rPr lang="id-ID" dirty="0" smtClean="0"/>
              <a:t>Memfasilitasi pemenuhan  kebutuhan asuhan pasien</a:t>
            </a:r>
          </a:p>
          <a:p>
            <a:r>
              <a:rPr lang="id-ID" dirty="0" smtClean="0"/>
              <a:t>Mengoptimalkan terlaksananya pelayanan BERFOKUS PADA PASIEN</a:t>
            </a:r>
          </a:p>
          <a:p>
            <a:r>
              <a:rPr lang="id-ID" dirty="0" smtClean="0"/>
              <a:t>Mengoptimalkan reimbursemen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Fungsi MPP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Asesmen untuk manajemen pelayanan pasien</a:t>
            </a:r>
          </a:p>
          <a:p>
            <a:r>
              <a:rPr lang="id-ID" dirty="0" smtClean="0"/>
              <a:t>Perencanaan untuk MPP</a:t>
            </a:r>
          </a:p>
          <a:p>
            <a:r>
              <a:rPr lang="id-ID" dirty="0" smtClean="0"/>
              <a:t>KOMUNIKASI dan KOORDINASI</a:t>
            </a:r>
          </a:p>
          <a:p>
            <a:r>
              <a:rPr lang="id-ID" dirty="0" smtClean="0"/>
              <a:t>EDUKASI dan advokasi</a:t>
            </a:r>
          </a:p>
          <a:p>
            <a:r>
              <a:rPr lang="id-ID" dirty="0" smtClean="0"/>
              <a:t>Kendali mutu dan biaya pelayanan pasien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Keluaran dari manajemen pelayanan pasien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73728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id-ID" dirty="0" smtClean="0"/>
              <a:t>Pasien mendapatkan asuhan sesuai kebutuhannya</a:t>
            </a:r>
          </a:p>
          <a:p>
            <a:r>
              <a:rPr lang="id-ID" dirty="0" smtClean="0"/>
              <a:t>Terpeliharannya kesinambungan pelayanan</a:t>
            </a:r>
          </a:p>
          <a:p>
            <a:r>
              <a:rPr lang="id-ID" dirty="0" smtClean="0"/>
              <a:t>Meningkatkan kemandiriaan pasien</a:t>
            </a:r>
          </a:p>
          <a:p>
            <a:r>
              <a:rPr lang="id-ID" dirty="0" smtClean="0"/>
              <a:t>Kemampuan px dalam mengambil keputusan</a:t>
            </a:r>
          </a:p>
          <a:p>
            <a:r>
              <a:rPr lang="id-ID" dirty="0" smtClean="0"/>
              <a:t>Keterlibatan pasien dan keluarga</a:t>
            </a:r>
          </a:p>
          <a:p>
            <a:r>
              <a:rPr lang="id-ID" dirty="0" smtClean="0"/>
              <a:t>Optimalisasi sistem pendukung pasien</a:t>
            </a:r>
          </a:p>
          <a:p>
            <a:r>
              <a:rPr lang="id-ID" dirty="0" smtClean="0"/>
              <a:t>Pemulangan yang aman</a:t>
            </a:r>
          </a:p>
          <a:p>
            <a:r>
              <a:rPr lang="id-ID" dirty="0" smtClean="0">
                <a:solidFill>
                  <a:srgbClr val="FF0000"/>
                </a:solidFill>
              </a:rPr>
              <a:t>Kepuasan pasien</a:t>
            </a:r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800" b="1" dirty="0"/>
              <a:t>INTER PROFESSIONAL COLLABORATION</a:t>
            </a:r>
            <a:br>
              <a:rPr lang="en-US" sz="2800" b="1" dirty="0"/>
            </a:br>
            <a:r>
              <a:rPr lang="en-US" sz="2800" b="1" dirty="0"/>
              <a:t>(DOKTER – PERAWAT)</a:t>
            </a:r>
          </a:p>
        </p:txBody>
      </p:sp>
      <p:sp>
        <p:nvSpPr>
          <p:cNvPr id="5" name="Oval 4"/>
          <p:cNvSpPr/>
          <p:nvPr/>
        </p:nvSpPr>
        <p:spPr>
          <a:xfrm>
            <a:off x="838200" y="2133600"/>
            <a:ext cx="2362200" cy="2057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DOKTER</a:t>
            </a:r>
          </a:p>
        </p:txBody>
      </p:sp>
      <p:sp>
        <p:nvSpPr>
          <p:cNvPr id="6" name="Oval 5"/>
          <p:cNvSpPr/>
          <p:nvPr/>
        </p:nvSpPr>
        <p:spPr>
          <a:xfrm>
            <a:off x="5257800" y="2133600"/>
            <a:ext cx="2362200" cy="2057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PERAWAT</a:t>
            </a:r>
          </a:p>
          <a:p>
            <a:pPr algn="ctr"/>
            <a:r>
              <a:rPr lang="en-US" dirty="0"/>
              <a:t>PROFESIONAL</a:t>
            </a:r>
          </a:p>
        </p:txBody>
      </p:sp>
      <p:sp>
        <p:nvSpPr>
          <p:cNvPr id="7" name="Oval 6"/>
          <p:cNvSpPr/>
          <p:nvPr/>
        </p:nvSpPr>
        <p:spPr>
          <a:xfrm>
            <a:off x="2971800" y="4495800"/>
            <a:ext cx="2362200" cy="2057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PASIEN</a:t>
            </a:r>
          </a:p>
        </p:txBody>
      </p:sp>
      <p:sp>
        <p:nvSpPr>
          <p:cNvPr id="9" name="Left-Right Arrow 8"/>
          <p:cNvSpPr/>
          <p:nvPr/>
        </p:nvSpPr>
        <p:spPr>
          <a:xfrm rot="7376056">
            <a:off x="5012432" y="4241811"/>
            <a:ext cx="914400" cy="457200"/>
          </a:xfrm>
          <a:prstGeom prst="left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Left-Right Arrow 9"/>
          <p:cNvSpPr/>
          <p:nvPr/>
        </p:nvSpPr>
        <p:spPr>
          <a:xfrm rot="13910621">
            <a:off x="2443417" y="4299859"/>
            <a:ext cx="914400" cy="457200"/>
          </a:xfrm>
          <a:prstGeom prst="leftRightArrow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91200" y="5105400"/>
            <a:ext cx="292817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MANDIR</a:t>
            </a:r>
            <a:r>
              <a:rPr lang="en-US" sz="1600" dirty="0"/>
              <a:t>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ASUHAN KEPERAWATAN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ASESMEN RISIKO JATUH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ASESMEN NYERI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DISCHARGE PLANNING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DLL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52800" y="2450068"/>
            <a:ext cx="1736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KOLABORASI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37972" y="3593068"/>
            <a:ext cx="13644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DELEGASI</a:t>
            </a:r>
          </a:p>
        </p:txBody>
      </p:sp>
      <p:sp>
        <p:nvSpPr>
          <p:cNvPr id="14" name="Right Arrow 13"/>
          <p:cNvSpPr/>
          <p:nvPr/>
        </p:nvSpPr>
        <p:spPr>
          <a:xfrm>
            <a:off x="3352800" y="3352800"/>
            <a:ext cx="1752600" cy="15240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Arrow 14"/>
          <p:cNvSpPr/>
          <p:nvPr/>
        </p:nvSpPr>
        <p:spPr>
          <a:xfrm rot="10800000">
            <a:off x="3352800" y="2971800"/>
            <a:ext cx="1752600" cy="152400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KOLABORASI PERAWAT-DOKTER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POLA PELAYANAN BERPUSAT PADA PASIEN</a:t>
            </a:r>
          </a:p>
          <a:p>
            <a:r>
              <a:rPr lang="id-ID" dirty="0" smtClean="0"/>
              <a:t>PPA HARUS SALING BEKERJASAMA, JUGA DENGAN PASIEN</a:t>
            </a:r>
          </a:p>
          <a:p>
            <a:r>
              <a:rPr lang="id-ID" dirty="0" smtClean="0"/>
              <a:t>MENEKANKAN KONTINUITAS</a:t>
            </a:r>
          </a:p>
          <a:p>
            <a:r>
              <a:rPr lang="id-ID" dirty="0" smtClean="0"/>
              <a:t>TIDAK ADA SATU PEMBERI PELAYANAN YANG MENDOMINASI SECARA TERUS MENERUS</a:t>
            </a:r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ms-B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375" y="116631"/>
            <a:ext cx="8829675" cy="873969"/>
          </a:xfrm>
          <a:solidFill>
            <a:schemeClr val="bg2">
              <a:lumMod val="50000"/>
            </a:schemeClr>
          </a:solidFill>
        </p:spPr>
        <p:txBody>
          <a:bodyPr>
            <a:noAutofit/>
          </a:bodyPr>
          <a:lstStyle/>
          <a:p>
            <a:pPr marL="0" indent="0" algn="ctr">
              <a:spcBef>
                <a:spcPct val="0"/>
              </a:spcBef>
              <a:spcAft>
                <a:spcPts val="600"/>
              </a:spcAft>
              <a:buNone/>
            </a:pPr>
            <a:r>
              <a:rPr lang="id-ID" sz="2000" dirty="0">
                <a:solidFill>
                  <a:schemeClr val="bg1"/>
                </a:solidFill>
                <a:latin typeface="Arial Black" panose="020B0A04020102020204" pitchFamily="34" charset="0"/>
              </a:rPr>
              <a:t>PARADIGMA </a:t>
            </a:r>
          </a:p>
          <a:p>
            <a:pPr marL="0" indent="0" algn="ctr">
              <a:spcBef>
                <a:spcPct val="0"/>
              </a:spcBef>
              <a:spcAft>
                <a:spcPts val="600"/>
              </a:spcAft>
              <a:buNone/>
            </a:pPr>
            <a:r>
              <a:rPr lang="id-ID" sz="2000" dirty="0">
                <a:solidFill>
                  <a:schemeClr val="bg1"/>
                </a:solidFill>
                <a:latin typeface="Arial Black" panose="020B0A04020102020204" pitchFamily="34" charset="0"/>
              </a:rPr>
              <a:t>PATIENT CENTERED CARE</a:t>
            </a:r>
            <a:endParaRPr lang="id-ID" sz="2000" dirty="0">
              <a:solidFill>
                <a:schemeClr val="bg1"/>
              </a:solidFill>
            </a:endParaRPr>
          </a:p>
        </p:txBody>
      </p:sp>
      <p:sp>
        <p:nvSpPr>
          <p:cNvPr id="4" name="Content Placeholder 2"/>
          <p:cNvSpPr txBox="1"/>
          <p:nvPr/>
        </p:nvSpPr>
        <p:spPr bwMode="auto">
          <a:xfrm>
            <a:off x="175260" y="1143000"/>
            <a:ext cx="8892540" cy="55886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b="1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b="1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9pPr>
          </a:lstStyle>
          <a:p>
            <a:pPr marL="360680" indent="-360680"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en-US" sz="2000" dirty="0" err="1">
                <a:cs typeface="Arial" panose="020B0604020202020204" pitchFamily="34" charset="0"/>
              </a:rPr>
              <a:t>Setiap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Pasien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adalah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pusat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dalam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i="1" dirty="0">
                <a:cs typeface="Arial" panose="020B0604020202020204" pitchFamily="34" charset="0"/>
              </a:rPr>
              <a:t>patient care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endParaRPr lang="id-ID" sz="2000" dirty="0">
              <a:cs typeface="Arial" panose="020B0604020202020204" pitchFamily="34" charset="0"/>
            </a:endParaRPr>
          </a:p>
          <a:p>
            <a:pPr marL="360680" indent="-360680"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id-ID" sz="2000" dirty="0">
                <a:cs typeface="Arial" panose="020B0604020202020204" pitchFamily="34" charset="0"/>
              </a:rPr>
              <a:t>Empat </a:t>
            </a:r>
            <a:r>
              <a:rPr lang="en-US" sz="2000" dirty="0" err="1">
                <a:cs typeface="Arial" panose="020B0604020202020204" pitchFamily="34" charset="0"/>
              </a:rPr>
              <a:t>konsep</a:t>
            </a:r>
            <a:r>
              <a:rPr lang="en-US" sz="2000" dirty="0">
                <a:cs typeface="Arial" panose="020B0604020202020204" pitchFamily="34" charset="0"/>
              </a:rPr>
              <a:t> inti PCC : </a:t>
            </a:r>
            <a:r>
              <a:rPr lang="en-US" sz="2000" dirty="0" err="1">
                <a:cs typeface="Arial" panose="020B0604020202020204" pitchFamily="34" charset="0"/>
              </a:rPr>
              <a:t>Martabat</a:t>
            </a:r>
            <a:r>
              <a:rPr lang="en-US" sz="2000" dirty="0">
                <a:cs typeface="Arial" panose="020B0604020202020204" pitchFamily="34" charset="0"/>
              </a:rPr>
              <a:t> &amp; </a:t>
            </a:r>
            <a:r>
              <a:rPr lang="en-US" sz="2000" dirty="0" err="1">
                <a:cs typeface="Arial" panose="020B0604020202020204" pitchFamily="34" charset="0"/>
              </a:rPr>
              <a:t>Respek</a:t>
            </a:r>
            <a:r>
              <a:rPr lang="en-US" sz="2000" dirty="0">
                <a:cs typeface="Arial" panose="020B0604020202020204" pitchFamily="34" charset="0"/>
              </a:rPr>
              <a:t>, </a:t>
            </a:r>
            <a:r>
              <a:rPr lang="en-US" sz="2000" dirty="0" err="1">
                <a:cs typeface="Arial" panose="020B0604020202020204" pitchFamily="34" charset="0"/>
              </a:rPr>
              <a:t>Informasi</a:t>
            </a:r>
            <a:r>
              <a:rPr lang="en-US" sz="2000" dirty="0">
                <a:cs typeface="Arial" panose="020B0604020202020204" pitchFamily="34" charset="0"/>
              </a:rPr>
              <a:t>, </a:t>
            </a:r>
            <a:r>
              <a:rPr lang="en-US" sz="2000" dirty="0" err="1">
                <a:cs typeface="Arial" panose="020B0604020202020204" pitchFamily="34" charset="0"/>
              </a:rPr>
              <a:t>Partisipasi</a:t>
            </a:r>
            <a:r>
              <a:rPr lang="en-US" sz="2000" dirty="0">
                <a:cs typeface="Arial" panose="020B0604020202020204" pitchFamily="34" charset="0"/>
              </a:rPr>
              <a:t>, </a:t>
            </a:r>
            <a:r>
              <a:rPr lang="en-US" sz="2000" dirty="0" err="1">
                <a:cs typeface="Arial" panose="020B0604020202020204" pitchFamily="34" charset="0"/>
              </a:rPr>
              <a:t>Kolaborasi</a:t>
            </a:r>
            <a:endParaRPr lang="en-US" sz="2000" dirty="0">
              <a:cs typeface="Arial" panose="020B0604020202020204" pitchFamily="34" charset="0"/>
            </a:endParaRPr>
          </a:p>
          <a:p>
            <a:pPr marL="360680" indent="-360680"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en-US" sz="2000" dirty="0">
                <a:cs typeface="Arial" panose="020B0604020202020204" pitchFamily="34" charset="0"/>
              </a:rPr>
              <a:t>P</a:t>
            </a:r>
            <a:r>
              <a:rPr lang="id-ID" sz="2000" dirty="0">
                <a:cs typeface="Arial" panose="020B0604020202020204" pitchFamily="34" charset="0"/>
              </a:rPr>
              <a:t>asien </a:t>
            </a:r>
            <a:r>
              <a:rPr lang="en-US" sz="2000" dirty="0">
                <a:cs typeface="Arial" panose="020B0604020202020204" pitchFamily="34" charset="0"/>
              </a:rPr>
              <a:t>&amp; </a:t>
            </a:r>
            <a:r>
              <a:rPr lang="en-US" sz="2000" dirty="0" err="1">
                <a:cs typeface="Arial" panose="020B0604020202020204" pitchFamily="34" charset="0"/>
              </a:rPr>
              <a:t>keluarga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u="sng" dirty="0" err="1">
                <a:cs typeface="Arial" panose="020B0604020202020204" pitchFamily="34" charset="0"/>
              </a:rPr>
              <a:t>adalah</a:t>
            </a:r>
            <a:r>
              <a:rPr lang="en-US" sz="2000" u="sng" dirty="0">
                <a:cs typeface="Arial" panose="020B0604020202020204" pitchFamily="34" charset="0"/>
              </a:rPr>
              <a:t> </a:t>
            </a:r>
            <a:r>
              <a:rPr lang="en-US" sz="2000" u="sng" dirty="0" err="1">
                <a:cs typeface="Arial" panose="020B0604020202020204" pitchFamily="34" charset="0"/>
              </a:rPr>
              <a:t>mitra</a:t>
            </a:r>
            <a:r>
              <a:rPr lang="en-US" sz="2000" dirty="0">
                <a:cs typeface="Arial" panose="020B0604020202020204" pitchFamily="34" charset="0"/>
              </a:rPr>
              <a:t> P</a:t>
            </a:r>
            <a:r>
              <a:rPr lang="id-ID" sz="2000" dirty="0">
                <a:cs typeface="Arial" panose="020B0604020202020204" pitchFamily="34" charset="0"/>
              </a:rPr>
              <a:t>ara Pemberi Asuhan (PPA)</a:t>
            </a:r>
            <a:r>
              <a:rPr lang="en-US" sz="2000" dirty="0">
                <a:cs typeface="Arial" panose="020B0604020202020204" pitchFamily="34" charset="0"/>
              </a:rPr>
              <a:t>, </a:t>
            </a:r>
            <a:r>
              <a:rPr lang="en-US" sz="2000" dirty="0" err="1">
                <a:cs typeface="Arial" panose="020B0604020202020204" pitchFamily="34" charset="0"/>
              </a:rPr>
              <a:t>bagian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dari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tim</a:t>
            </a:r>
            <a:r>
              <a:rPr lang="en-US" sz="2000" dirty="0">
                <a:cs typeface="Arial" panose="020B0604020202020204" pitchFamily="34" charset="0"/>
              </a:rPr>
              <a:t> : </a:t>
            </a:r>
            <a:r>
              <a:rPr lang="en-US" sz="2000" dirty="0" err="1">
                <a:cs typeface="Arial" panose="020B0604020202020204" pitchFamily="34" charset="0"/>
              </a:rPr>
              <a:t>mereka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ikut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memilih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alternatif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ikut</a:t>
            </a:r>
            <a:r>
              <a:rPr lang="en-US" sz="2000" dirty="0">
                <a:cs typeface="Arial" panose="020B0604020202020204" pitchFamily="34" charset="0"/>
              </a:rPr>
              <a:t> me</a:t>
            </a:r>
            <a:r>
              <a:rPr lang="id-ID" sz="2000" dirty="0">
                <a:cs typeface="Arial" panose="020B0604020202020204" pitchFamily="34" charset="0"/>
              </a:rPr>
              <a:t>ngambil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keputusan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ikut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bertanggungjawab</a:t>
            </a:r>
            <a:endParaRPr lang="en-US" sz="2000" dirty="0">
              <a:cs typeface="Arial" panose="020B0604020202020204" pitchFamily="34" charset="0"/>
            </a:endParaRPr>
          </a:p>
          <a:p>
            <a:pPr marL="360680" indent="-360680"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en-US" sz="2000" dirty="0">
                <a:cs typeface="Arial" panose="020B0604020202020204" pitchFamily="34" charset="0"/>
              </a:rPr>
              <a:t>PPA m</a:t>
            </a:r>
            <a:r>
              <a:rPr lang="id-ID" sz="2000" dirty="0">
                <a:cs typeface="Arial" panose="020B0604020202020204" pitchFamily="34" charset="0"/>
              </a:rPr>
              <a:t>enghormati dan responsif terhadap pilihan, kebutuhan dan nilai-nilai pribadi </a:t>
            </a:r>
            <a:r>
              <a:rPr lang="en-GB" sz="2000" dirty="0">
                <a:cs typeface="Arial" panose="020B0604020202020204" pitchFamily="34" charset="0"/>
              </a:rPr>
              <a:t>Ps</a:t>
            </a:r>
          </a:p>
          <a:p>
            <a:pPr marL="360680" indent="-360680"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en-US" sz="2000" dirty="0" err="1">
                <a:cs typeface="Arial" panose="020B0604020202020204" pitchFamily="34" charset="0"/>
              </a:rPr>
              <a:t>Keputusan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klinis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diproses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berdasarkan</a:t>
            </a:r>
            <a:r>
              <a:rPr lang="en-US" sz="2000" dirty="0">
                <a:cs typeface="Arial" panose="020B0604020202020204" pitchFamily="34" charset="0"/>
              </a:rPr>
              <a:t> n</a:t>
            </a:r>
            <a:r>
              <a:rPr lang="id-ID" sz="2000" dirty="0">
                <a:cs typeface="Arial" panose="020B0604020202020204" pitchFamily="34" charset="0"/>
              </a:rPr>
              <a:t>ilai-nilai pasien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id-ID" sz="2000" i="1" dirty="0">
                <a:cs typeface="Arial" panose="020B0604020202020204" pitchFamily="34" charset="0"/>
              </a:rPr>
              <a:t>Personaliz</a:t>
            </a:r>
            <a:r>
              <a:rPr lang="en-US" sz="2000" i="1" dirty="0" err="1">
                <a:cs typeface="Arial" panose="020B0604020202020204" pitchFamily="34" charset="0"/>
              </a:rPr>
              <a:t>ed</a:t>
            </a:r>
            <a:r>
              <a:rPr lang="en-US" sz="2000" i="1" dirty="0">
                <a:cs typeface="Arial" panose="020B0604020202020204" pitchFamily="34" charset="0"/>
              </a:rPr>
              <a:t> </a:t>
            </a:r>
            <a:r>
              <a:rPr lang="id-ID" sz="2000" i="1" dirty="0">
                <a:cs typeface="Arial" panose="020B0604020202020204" pitchFamily="34" charset="0"/>
              </a:rPr>
              <a:t>Care</a:t>
            </a:r>
            <a:endParaRPr lang="en-US" sz="2000" i="1" dirty="0">
              <a:cs typeface="Arial" panose="020B0604020202020204" pitchFamily="34" charset="0"/>
            </a:endParaRPr>
          </a:p>
          <a:p>
            <a:pPr marL="360680" indent="-360680"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en-US" sz="2000" dirty="0">
                <a:cs typeface="Arial" panose="020B0604020202020204" pitchFamily="34" charset="0"/>
              </a:rPr>
              <a:t>DPJP </a:t>
            </a:r>
            <a:r>
              <a:rPr lang="en-US" sz="2000" dirty="0" err="1">
                <a:cs typeface="Arial" panose="020B0604020202020204" pitchFamily="34" charset="0"/>
              </a:rPr>
              <a:t>sbg</a:t>
            </a:r>
            <a:r>
              <a:rPr lang="en-US" sz="2000" dirty="0">
                <a:cs typeface="Arial" panose="020B0604020202020204" pitchFamily="34" charset="0"/>
              </a:rPr>
              <a:t> Team Leader </a:t>
            </a:r>
            <a:r>
              <a:rPr lang="en-US" sz="2000" dirty="0" err="1">
                <a:cs typeface="Arial" panose="020B0604020202020204" pitchFamily="34" charset="0"/>
              </a:rPr>
              <a:t>melakukan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koordinasi</a:t>
            </a:r>
            <a:r>
              <a:rPr lang="en-US" sz="2000" dirty="0">
                <a:cs typeface="Arial" panose="020B0604020202020204" pitchFamily="34" charset="0"/>
              </a:rPr>
              <a:t>, </a:t>
            </a:r>
            <a:r>
              <a:rPr lang="en-US" sz="2000" dirty="0" err="1">
                <a:cs typeface="Arial" panose="020B0604020202020204" pitchFamily="34" charset="0"/>
              </a:rPr>
              <a:t>integrasi</a:t>
            </a:r>
            <a:r>
              <a:rPr lang="en-US" sz="2000" dirty="0">
                <a:cs typeface="Arial" panose="020B0604020202020204" pitchFamily="34" charset="0"/>
              </a:rPr>
              <a:t> &amp; review </a:t>
            </a:r>
            <a:r>
              <a:rPr lang="en-US" sz="2000" dirty="0" err="1">
                <a:cs typeface="Arial" panose="020B0604020202020204" pitchFamily="34" charset="0"/>
              </a:rPr>
              <a:t>asuhan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pasien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dalam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tim</a:t>
            </a:r>
            <a:r>
              <a:rPr lang="en-US" sz="2000" dirty="0">
                <a:cs typeface="Arial" panose="020B0604020202020204" pitchFamily="34" charset="0"/>
              </a:rPr>
              <a:t> PPA</a:t>
            </a:r>
          </a:p>
          <a:p>
            <a:pPr marL="360680" indent="-360680"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en-US" sz="2000" kern="0" dirty="0" err="1">
                <a:cs typeface="Arial" panose="020B0604020202020204" pitchFamily="34" charset="0"/>
              </a:rPr>
              <a:t>Dalam</a:t>
            </a:r>
            <a:r>
              <a:rPr lang="en-US" sz="2000" kern="0" dirty="0">
                <a:cs typeface="Arial" panose="020B0604020202020204" pitchFamily="34" charset="0"/>
              </a:rPr>
              <a:t> </a:t>
            </a:r>
            <a:r>
              <a:rPr lang="en-US" sz="2000" kern="0" dirty="0" err="1">
                <a:cs typeface="Arial" panose="020B0604020202020204" pitchFamily="34" charset="0"/>
              </a:rPr>
              <a:t>konteks</a:t>
            </a:r>
            <a:r>
              <a:rPr lang="en-US" sz="2000" kern="0" dirty="0">
                <a:cs typeface="Arial" panose="020B0604020202020204" pitchFamily="34" charset="0"/>
              </a:rPr>
              <a:t> PCC </a:t>
            </a:r>
            <a:r>
              <a:rPr lang="en-US" sz="2000" kern="0" dirty="0" err="1">
                <a:cs typeface="Arial" panose="020B0604020202020204" pitchFamily="34" charset="0"/>
              </a:rPr>
              <a:t>difungsikan</a:t>
            </a:r>
            <a:r>
              <a:rPr lang="en-US" sz="2000" kern="0" dirty="0">
                <a:cs typeface="Arial" panose="020B0604020202020204" pitchFamily="34" charset="0"/>
              </a:rPr>
              <a:t> </a:t>
            </a:r>
            <a:r>
              <a:rPr lang="en-US" sz="2000" kern="0" dirty="0" err="1">
                <a:cs typeface="Arial" panose="020B0604020202020204" pitchFamily="34" charset="0"/>
              </a:rPr>
              <a:t>Manajer</a:t>
            </a:r>
            <a:r>
              <a:rPr lang="en-US" sz="2000" kern="0" dirty="0">
                <a:cs typeface="Arial" panose="020B0604020202020204" pitchFamily="34" charset="0"/>
              </a:rPr>
              <a:t> </a:t>
            </a:r>
            <a:r>
              <a:rPr lang="en-US" sz="2000" kern="0" dirty="0" err="1">
                <a:cs typeface="Arial" panose="020B0604020202020204" pitchFamily="34" charset="0"/>
              </a:rPr>
              <a:t>Pelayanan</a:t>
            </a:r>
            <a:r>
              <a:rPr lang="en-US" sz="2000" kern="0" dirty="0">
                <a:cs typeface="Arial" panose="020B0604020202020204" pitchFamily="34" charset="0"/>
              </a:rPr>
              <a:t> </a:t>
            </a:r>
            <a:r>
              <a:rPr lang="en-US" sz="2000" kern="0" dirty="0" err="1">
                <a:cs typeface="Arial" panose="020B0604020202020204" pitchFamily="34" charset="0"/>
              </a:rPr>
              <a:t>Pasien</a:t>
            </a:r>
            <a:r>
              <a:rPr lang="en-US" sz="2000" kern="0" dirty="0">
                <a:cs typeface="Arial" panose="020B0604020202020204" pitchFamily="34" charset="0"/>
              </a:rPr>
              <a:t> / </a:t>
            </a:r>
            <a:r>
              <a:rPr lang="en-US" sz="2000" i="1" kern="0" dirty="0">
                <a:cs typeface="Arial" panose="020B0604020202020204" pitchFamily="34" charset="0"/>
              </a:rPr>
              <a:t>Case Manager</a:t>
            </a:r>
            <a:r>
              <a:rPr lang="en-US" sz="2000" kern="0" dirty="0">
                <a:cs typeface="Arial" panose="020B0604020202020204" pitchFamily="34" charset="0"/>
              </a:rPr>
              <a:t>  </a:t>
            </a:r>
            <a:r>
              <a:rPr lang="en-US" sz="2000" kern="0" dirty="0" err="1">
                <a:cs typeface="Arial" panose="020B0604020202020204" pitchFamily="34" charset="0"/>
              </a:rPr>
              <a:t>menjaga</a:t>
            </a:r>
            <a:r>
              <a:rPr lang="en-US" sz="2000" kern="0" dirty="0">
                <a:cs typeface="Arial" panose="020B0604020202020204" pitchFamily="34" charset="0"/>
              </a:rPr>
              <a:t> </a:t>
            </a:r>
            <a:r>
              <a:rPr lang="en-US" sz="2000" kern="0" dirty="0" err="1">
                <a:cs typeface="Arial" panose="020B0604020202020204" pitchFamily="34" charset="0"/>
              </a:rPr>
              <a:t>k</a:t>
            </a:r>
            <a:r>
              <a:rPr lang="en-US" sz="2000" dirty="0" err="1">
                <a:cs typeface="Arial" panose="020B0604020202020204" pitchFamily="34" charset="0"/>
              </a:rPr>
              <a:t>ontinuitas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pelayanan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kern="0" dirty="0" err="1">
                <a:cs typeface="Arial" panose="020B0604020202020204" pitchFamily="34" charset="0"/>
              </a:rPr>
              <a:t>serta</a:t>
            </a:r>
            <a:r>
              <a:rPr lang="en-US" sz="2000" kern="0" dirty="0">
                <a:cs typeface="Arial" panose="020B0604020202020204" pitchFamily="34" charset="0"/>
              </a:rPr>
              <a:t> </a:t>
            </a:r>
            <a:r>
              <a:rPr lang="en-US" sz="2000" kern="0" dirty="0" err="1">
                <a:cs typeface="Arial" panose="020B0604020202020204" pitchFamily="34" charset="0"/>
              </a:rPr>
              <a:t>kendali</a:t>
            </a:r>
            <a:r>
              <a:rPr lang="en-US" sz="2000" kern="0" dirty="0">
                <a:cs typeface="Arial" panose="020B0604020202020204" pitchFamily="34" charset="0"/>
              </a:rPr>
              <a:t> </a:t>
            </a:r>
            <a:r>
              <a:rPr lang="en-US" sz="2000" kern="0" dirty="0" err="1">
                <a:cs typeface="Arial" panose="020B0604020202020204" pitchFamily="34" charset="0"/>
              </a:rPr>
              <a:t>mutu</a:t>
            </a:r>
            <a:r>
              <a:rPr lang="en-US" sz="2000" kern="0" dirty="0">
                <a:cs typeface="Arial" panose="020B0604020202020204" pitchFamily="34" charset="0"/>
              </a:rPr>
              <a:t> – </a:t>
            </a:r>
            <a:r>
              <a:rPr lang="en-US" sz="2000" kern="0" dirty="0" err="1">
                <a:cs typeface="Arial" panose="020B0604020202020204" pitchFamily="34" charset="0"/>
              </a:rPr>
              <a:t>biaya</a:t>
            </a:r>
            <a:r>
              <a:rPr lang="en-US" sz="2000" kern="0" dirty="0">
                <a:cs typeface="Arial" panose="020B0604020202020204" pitchFamily="34" charset="0"/>
              </a:rPr>
              <a:t> </a:t>
            </a:r>
            <a:r>
              <a:rPr lang="en-US" sz="2000" kern="0" dirty="0" err="1">
                <a:cs typeface="Arial" panose="020B0604020202020204" pitchFamily="34" charset="0"/>
              </a:rPr>
              <a:t>utk</a:t>
            </a:r>
            <a:r>
              <a:rPr lang="en-US" sz="2000" kern="0" dirty="0">
                <a:cs typeface="Arial" panose="020B0604020202020204" pitchFamily="34" charset="0"/>
              </a:rPr>
              <a:t> </a:t>
            </a:r>
            <a:r>
              <a:rPr lang="en-US" sz="2000" kern="0" dirty="0" err="1">
                <a:cs typeface="Arial" panose="020B0604020202020204" pitchFamily="34" charset="0"/>
              </a:rPr>
              <a:t>memenuhi</a:t>
            </a:r>
            <a:r>
              <a:rPr lang="en-US" sz="2000" kern="0" dirty="0">
                <a:cs typeface="Arial" panose="020B0604020202020204" pitchFamily="34" charset="0"/>
              </a:rPr>
              <a:t> </a:t>
            </a:r>
            <a:r>
              <a:rPr lang="en-US" sz="2000" kern="0" dirty="0" err="1">
                <a:cs typeface="Arial" panose="020B0604020202020204" pitchFamily="34" charset="0"/>
              </a:rPr>
              <a:t>kebutuhan</a:t>
            </a:r>
            <a:r>
              <a:rPr lang="en-US" sz="2000" kern="0" dirty="0">
                <a:cs typeface="Arial" panose="020B0604020202020204" pitchFamily="34" charset="0"/>
              </a:rPr>
              <a:t> Ps </a:t>
            </a:r>
            <a:r>
              <a:rPr lang="en-US" sz="2000" kern="0" dirty="0" err="1">
                <a:cs typeface="Arial" panose="020B0604020202020204" pitchFamily="34" charset="0"/>
              </a:rPr>
              <a:t>dan</a:t>
            </a:r>
            <a:r>
              <a:rPr lang="en-US" sz="2000" kern="0" dirty="0">
                <a:cs typeface="Arial" panose="020B0604020202020204" pitchFamily="34" charset="0"/>
              </a:rPr>
              <a:t> </a:t>
            </a:r>
            <a:r>
              <a:rPr lang="en-US" sz="2000" kern="0" dirty="0" err="1">
                <a:cs typeface="Arial" panose="020B0604020202020204" pitchFamily="34" charset="0"/>
              </a:rPr>
              <a:t>keluarga</a:t>
            </a:r>
            <a:endParaRPr lang="en-US" sz="2000" kern="0" dirty="0"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/>
              <a:t>PELAYANAN PROFESIONAL</a:t>
            </a:r>
            <a:endParaRPr lang="ms-BN" b="1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152400" y="1600200"/>
          <a:ext cx="8153400" cy="4495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379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048000"/>
            <a:ext cx="1295400" cy="1693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778098"/>
          </a:xfrm>
        </p:spPr>
        <p:txBody>
          <a:bodyPr>
            <a:noAutofit/>
          </a:bodyPr>
          <a:lstStyle/>
          <a:p>
            <a:r>
              <a:rPr lang="id-ID" sz="3600" b="1" dirty="0" smtClean="0"/>
              <a:t>KONSEP MANAJEMEN KEPERAWATAN</a:t>
            </a:r>
            <a:endParaRPr lang="id-ID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95536" y="1124744"/>
            <a:ext cx="8352928" cy="525658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id-ID" sz="2800" dirty="0" smtClean="0"/>
              <a:t>Proses Manajemen, Rangkaian kegiatan yang sistematik untuk menggerakkan berbagai sumber daya guna merealisasikan tujuan organisasi yang ditetapkan ( Prayitno, 1997) </a:t>
            </a:r>
          </a:p>
          <a:p>
            <a:r>
              <a:rPr lang="id-ID" sz="2800" dirty="0" smtClean="0"/>
              <a:t>Fungsi </a:t>
            </a:r>
            <a:r>
              <a:rPr lang="id-ID" sz="2800" b="1" dirty="0" smtClean="0">
                <a:solidFill>
                  <a:srgbClr val="FF0000"/>
                </a:solidFill>
              </a:rPr>
              <a:t>koordinasi, dan pengendalian amat penting dalam pencapaian tujuan</a:t>
            </a:r>
          </a:p>
          <a:p>
            <a:r>
              <a:rPr lang="id-ID" sz="2800" dirty="0" smtClean="0"/>
              <a:t>Individu memiiki hak dan tanggung jawab untuk membagi dan delegasi kewenagannya pada mereka yang terbagi dalam organisasi</a:t>
            </a:r>
          </a:p>
          <a:p>
            <a:r>
              <a:rPr lang="id-ID" sz="2800" dirty="0" smtClean="0"/>
              <a:t>Pengetahuan dan ketrampilan sangat dibutuhkan dalam pengambilan keputusan (Suyanto, 2009)</a:t>
            </a:r>
            <a:endParaRPr lang="id-ID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 smtClean="0"/>
              <a:t>PElAYANAN KEPERAWATAN PROFESIONAL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d-ID" dirty="0" smtClean="0"/>
              <a:t>SP2KP/MAKP</a:t>
            </a:r>
          </a:p>
          <a:p>
            <a:r>
              <a:rPr lang="id-ID" dirty="0" smtClean="0"/>
              <a:t>TIM.</a:t>
            </a:r>
          </a:p>
          <a:p>
            <a:r>
              <a:rPr lang="id-ID" dirty="0" smtClean="0"/>
              <a:t>TIM </a:t>
            </a:r>
            <a:r>
              <a:rPr lang="id-ID" dirty="0" smtClean="0"/>
              <a:t>PRIMER/moduler</a:t>
            </a:r>
          </a:p>
          <a:p>
            <a:r>
              <a:rPr lang="id-ID" dirty="0" smtClean="0"/>
              <a:t>PRIMER</a:t>
            </a:r>
            <a:endParaRPr lang="id-ID" dirty="0" smtClean="0"/>
          </a:p>
          <a:p>
            <a:r>
              <a:rPr lang="id-ID" dirty="0" smtClean="0"/>
              <a:t>KASUS</a:t>
            </a:r>
          </a:p>
          <a:p>
            <a:pPr>
              <a:buNone/>
            </a:pPr>
            <a:endParaRPr lang="id-ID" dirty="0" smtClean="0"/>
          </a:p>
          <a:p>
            <a:endParaRPr lang="id-ID" dirty="0"/>
          </a:p>
        </p:txBody>
      </p:sp>
      <p:pic>
        <p:nvPicPr>
          <p:cNvPr id="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44824"/>
            <a:ext cx="4139952" cy="8544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589112"/>
          </a:xfrm>
        </p:spPr>
        <p:txBody>
          <a:bodyPr>
            <a:normAutofit/>
          </a:bodyPr>
          <a:lstStyle/>
          <a:p>
            <a:r>
              <a:rPr lang="id-ID" dirty="0" smtClean="0"/>
              <a:t>Peran Perawat dalam pelayanan berpusat pada pasien ?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KARU</a:t>
            </a:r>
          </a:p>
          <a:p>
            <a:r>
              <a:rPr lang="id-ID" dirty="0" smtClean="0"/>
              <a:t>PERAWAT PRIMER/KATIM</a:t>
            </a:r>
          </a:p>
          <a:p>
            <a:r>
              <a:rPr lang="id-ID" dirty="0" smtClean="0"/>
              <a:t>PERAWAT PELAKSANA</a:t>
            </a:r>
          </a:p>
          <a:p>
            <a:r>
              <a:rPr lang="id-ID" dirty="0" smtClean="0">
                <a:solidFill>
                  <a:srgbClr val="FF0000"/>
                </a:solidFill>
              </a:rPr>
              <a:t>MANAJER PELAYANAN PASIEN (MPP)/ case manager (CM)</a:t>
            </a:r>
            <a:endParaRPr lang="id-ID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Tujuan Khusus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d-ID" dirty="0" smtClean="0"/>
              <a:t>Memahami konsep asuhan yang berfokus pada pasien</a:t>
            </a:r>
          </a:p>
          <a:p>
            <a:pPr lvl="0"/>
            <a:r>
              <a:rPr lang="id-ID" dirty="0" smtClean="0"/>
              <a:t>Memahami dan M</a:t>
            </a:r>
            <a:r>
              <a:rPr lang="en-US" dirty="0" err="1" smtClean="0"/>
              <a:t>enerapkan</a:t>
            </a:r>
            <a:r>
              <a:rPr lang="en-US" dirty="0" smtClean="0"/>
              <a:t> </a:t>
            </a:r>
            <a:r>
              <a:rPr lang="id-ID" dirty="0" smtClean="0"/>
              <a:t>proses asuhan keperawatan yang berfokus pada pasien </a:t>
            </a:r>
          </a:p>
          <a:p>
            <a:endParaRPr lang="id-ID" dirty="0" smtClean="0"/>
          </a:p>
          <a:p>
            <a:endParaRPr lang="id-ID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JENJANG KARIR PERAWAT KLINIK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PK I</a:t>
            </a:r>
          </a:p>
          <a:p>
            <a:r>
              <a:rPr lang="id-ID" dirty="0" smtClean="0"/>
              <a:t>PK II</a:t>
            </a:r>
          </a:p>
          <a:p>
            <a:r>
              <a:rPr lang="id-ID" dirty="0" smtClean="0"/>
              <a:t>PK III</a:t>
            </a:r>
          </a:p>
          <a:p>
            <a:r>
              <a:rPr lang="id-ID" dirty="0" smtClean="0"/>
              <a:t>PK IV</a:t>
            </a:r>
          </a:p>
          <a:p>
            <a:r>
              <a:rPr lang="id-ID" smtClean="0"/>
              <a:t>PK V</a:t>
            </a:r>
            <a:endParaRPr lang="id-ID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80120"/>
          </a:xfrm>
        </p:spPr>
        <p:txBody>
          <a:bodyPr>
            <a:noAutofit/>
          </a:bodyPr>
          <a:lstStyle/>
          <a:p>
            <a:r>
              <a:rPr lang="id-ID" sz="3200" dirty="0" smtClean="0"/>
              <a:t>PEMBINAAN UNTUK MENCEGAH KTD </a:t>
            </a:r>
            <a:r>
              <a:rPr lang="id-ID" sz="3200" i="1" dirty="0" smtClean="0"/>
              <a:t>Dimulai dari rekruitmen dan seleksi serta orientasi</a:t>
            </a:r>
            <a:br>
              <a:rPr lang="id-ID" sz="3200" i="1" dirty="0" smtClean="0"/>
            </a:br>
            <a:endParaRPr lang="id-ID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d-ID" i="1" dirty="0" smtClean="0"/>
              <a:t>Input                       proses                                </a:t>
            </a:r>
            <a:r>
              <a:rPr lang="id-ID" dirty="0" smtClean="0"/>
              <a:t>output</a:t>
            </a:r>
            <a:endParaRPr lang="id-ID" dirty="0"/>
          </a:p>
        </p:txBody>
      </p:sp>
      <p:sp>
        <p:nvSpPr>
          <p:cNvPr id="4" name="Rectangle 3"/>
          <p:cNvSpPr/>
          <p:nvPr/>
        </p:nvSpPr>
        <p:spPr>
          <a:xfrm>
            <a:off x="539552" y="2780928"/>
            <a:ext cx="1512168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Perawat:</a:t>
            </a:r>
          </a:p>
          <a:p>
            <a:pPr algn="ctr"/>
            <a:r>
              <a:rPr lang="id-ID" dirty="0" smtClean="0"/>
              <a:t>pengetahuan</a:t>
            </a:r>
          </a:p>
          <a:p>
            <a:pPr algn="ctr"/>
            <a:r>
              <a:rPr lang="id-ID" dirty="0" smtClean="0"/>
              <a:t>Ketrampilan</a:t>
            </a:r>
          </a:p>
          <a:p>
            <a:pPr algn="ctr"/>
            <a:r>
              <a:rPr lang="id-ID" dirty="0" smtClean="0"/>
              <a:t>sikap</a:t>
            </a:r>
            <a:endParaRPr lang="id-ID" dirty="0"/>
          </a:p>
        </p:txBody>
      </p:sp>
      <p:sp>
        <p:nvSpPr>
          <p:cNvPr id="5" name="Rectangle 4"/>
          <p:cNvSpPr/>
          <p:nvPr/>
        </p:nvSpPr>
        <p:spPr>
          <a:xfrm>
            <a:off x="2987824" y="2852936"/>
            <a:ext cx="2232248" cy="2520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Sistem  mnajemen SDM  RS:</a:t>
            </a:r>
          </a:p>
          <a:p>
            <a:pPr algn="ctr">
              <a:buFont typeface="Arial" pitchFamily="34" charset="0"/>
              <a:buChar char="•"/>
            </a:pPr>
            <a:r>
              <a:rPr lang="id-ID" dirty="0" smtClean="0"/>
              <a:t>Standar</a:t>
            </a:r>
          </a:p>
          <a:p>
            <a:pPr algn="ctr">
              <a:buFont typeface="Arial" pitchFamily="34" charset="0"/>
              <a:buChar char="•"/>
            </a:pPr>
            <a:r>
              <a:rPr lang="id-ID" dirty="0" smtClean="0"/>
              <a:t>Orientasi</a:t>
            </a:r>
          </a:p>
          <a:p>
            <a:pPr algn="ctr">
              <a:buFont typeface="Arial" pitchFamily="34" charset="0"/>
              <a:buChar char="•"/>
            </a:pPr>
            <a:r>
              <a:rPr lang="id-ID" dirty="0" smtClean="0"/>
              <a:t>DIKLAT</a:t>
            </a:r>
          </a:p>
          <a:p>
            <a:pPr algn="ctr">
              <a:buFont typeface="Arial" pitchFamily="34" charset="0"/>
              <a:buChar char="•"/>
            </a:pPr>
            <a:r>
              <a:rPr lang="id-ID" dirty="0" smtClean="0"/>
              <a:t>SUPRRVISI</a:t>
            </a:r>
          </a:p>
          <a:p>
            <a:pPr algn="ctr">
              <a:buFont typeface="Arial" pitchFamily="34" charset="0"/>
              <a:buChar char="•"/>
            </a:pPr>
            <a:r>
              <a:rPr lang="id-ID" dirty="0" smtClean="0"/>
              <a:t>MONEV</a:t>
            </a:r>
          </a:p>
          <a:p>
            <a:pPr algn="ctr">
              <a:buFont typeface="Arial" pitchFamily="34" charset="0"/>
              <a:buChar char="•"/>
            </a:pPr>
            <a:endParaRPr lang="id-ID" dirty="0"/>
          </a:p>
        </p:txBody>
      </p:sp>
      <p:sp>
        <p:nvSpPr>
          <p:cNvPr id="6" name="Rectangle 5"/>
          <p:cNvSpPr/>
          <p:nvPr/>
        </p:nvSpPr>
        <p:spPr>
          <a:xfrm>
            <a:off x="6444208" y="2924944"/>
            <a:ext cx="2088232" cy="2808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PERAWAT KOMPETEN</a:t>
            </a:r>
          </a:p>
          <a:p>
            <a:pPr algn="ctr"/>
            <a:endParaRPr lang="id-ID" dirty="0" smtClean="0"/>
          </a:p>
          <a:p>
            <a:pPr algn="ctr"/>
            <a:endParaRPr lang="id-ID" dirty="0" smtClean="0"/>
          </a:p>
          <a:p>
            <a:pPr algn="ctr"/>
            <a:endParaRPr lang="id-ID" dirty="0" smtClean="0"/>
          </a:p>
          <a:p>
            <a:pPr algn="ctr"/>
            <a:endParaRPr lang="id-ID" dirty="0" smtClean="0"/>
          </a:p>
          <a:p>
            <a:pPr algn="ctr"/>
            <a:endParaRPr lang="id-ID" dirty="0" smtClean="0"/>
          </a:p>
          <a:p>
            <a:pPr algn="ctr"/>
            <a:r>
              <a:rPr lang="id-ID" dirty="0" smtClean="0"/>
              <a:t>MINIMAL KTD</a:t>
            </a:r>
            <a:endParaRPr lang="id-ID" dirty="0"/>
          </a:p>
        </p:txBody>
      </p:sp>
      <p:sp>
        <p:nvSpPr>
          <p:cNvPr id="7" name="Down Arrow 6"/>
          <p:cNvSpPr/>
          <p:nvPr/>
        </p:nvSpPr>
        <p:spPr>
          <a:xfrm>
            <a:off x="7164288" y="400506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80120"/>
          </a:xfrm>
        </p:spPr>
        <p:txBody>
          <a:bodyPr>
            <a:normAutofit/>
          </a:bodyPr>
          <a:lstStyle/>
          <a:p>
            <a:r>
              <a:rPr lang="en-US" dirty="0" err="1" smtClean="0"/>
              <a:t>Kompetensi</a:t>
            </a:r>
            <a:r>
              <a:rPr lang="en-US" dirty="0" smtClean="0"/>
              <a:t> </a:t>
            </a:r>
            <a:r>
              <a:rPr lang="en-US" dirty="0" err="1" smtClean="0"/>
              <a:t>Perawat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585696"/>
          </a:xfrm>
        </p:spPr>
        <p:txBody>
          <a:bodyPr>
            <a:normAutofit/>
          </a:bodyPr>
          <a:lstStyle/>
          <a:p>
            <a:r>
              <a:rPr lang="en-US" sz="3000" dirty="0" err="1" smtClean="0"/>
              <a:t>Pemahaman</a:t>
            </a:r>
            <a:r>
              <a:rPr lang="en-US" sz="3000" dirty="0" smtClean="0"/>
              <a:t> </a:t>
            </a:r>
            <a:r>
              <a:rPr lang="en-US" sz="3000" dirty="0" err="1" smtClean="0"/>
              <a:t>tentang</a:t>
            </a:r>
            <a:r>
              <a:rPr lang="en-US" sz="3000" dirty="0" smtClean="0"/>
              <a:t> PCC</a:t>
            </a:r>
          </a:p>
          <a:p>
            <a:r>
              <a:rPr lang="en-US" sz="3000" dirty="0" err="1" smtClean="0"/>
              <a:t>Komunikasi</a:t>
            </a:r>
            <a:r>
              <a:rPr lang="en-US" sz="3000" dirty="0" smtClean="0"/>
              <a:t> </a:t>
            </a:r>
            <a:r>
              <a:rPr lang="en-US" sz="3000" dirty="0" err="1" smtClean="0"/>
              <a:t>antar</a:t>
            </a:r>
            <a:r>
              <a:rPr lang="id-ID" sz="3000" dirty="0" smtClean="0"/>
              <a:t>  </a:t>
            </a:r>
            <a:r>
              <a:rPr lang="en-US" sz="3000" dirty="0" err="1" smtClean="0"/>
              <a:t>profesional</a:t>
            </a:r>
            <a:r>
              <a:rPr lang="en-US" sz="3000" dirty="0" smtClean="0"/>
              <a:t> </a:t>
            </a:r>
            <a:r>
              <a:rPr lang="en-US" sz="3000" dirty="0" err="1" smtClean="0"/>
              <a:t>dan</a:t>
            </a:r>
            <a:r>
              <a:rPr lang="en-US" sz="3000" dirty="0" smtClean="0"/>
              <a:t> </a:t>
            </a:r>
            <a:r>
              <a:rPr lang="en-US" sz="3000" dirty="0" err="1" smtClean="0"/>
              <a:t>dengan</a:t>
            </a:r>
            <a:r>
              <a:rPr lang="en-US" sz="3000" dirty="0" smtClean="0"/>
              <a:t> </a:t>
            </a:r>
            <a:r>
              <a:rPr lang="en-US" sz="3000" dirty="0" err="1" smtClean="0"/>
              <a:t>pasien</a:t>
            </a:r>
            <a:r>
              <a:rPr lang="en-US" sz="3000" dirty="0" smtClean="0"/>
              <a:t> – </a:t>
            </a:r>
            <a:r>
              <a:rPr lang="en-US" sz="3000" dirty="0" err="1" smtClean="0"/>
              <a:t>keluarga</a:t>
            </a:r>
            <a:endParaRPr lang="en-US" sz="3000" dirty="0" smtClean="0"/>
          </a:p>
          <a:p>
            <a:r>
              <a:rPr lang="en-US" sz="3000" dirty="0" err="1" smtClean="0"/>
              <a:t>Asuhan</a:t>
            </a:r>
            <a:r>
              <a:rPr lang="en-US" sz="3000" dirty="0" smtClean="0"/>
              <a:t> </a:t>
            </a:r>
            <a:r>
              <a:rPr lang="en-US" sz="3000" dirty="0" err="1" smtClean="0"/>
              <a:t>keperawatan</a:t>
            </a:r>
            <a:r>
              <a:rPr lang="id-ID" sz="3000" dirty="0" smtClean="0"/>
              <a:t> yang terintegrasi (PAP)</a:t>
            </a:r>
            <a:endParaRPr lang="en-US" sz="3000" dirty="0" smtClean="0"/>
          </a:p>
          <a:p>
            <a:pPr>
              <a:buNone/>
            </a:pPr>
            <a:r>
              <a:rPr lang="id-ID" sz="3000" dirty="0" smtClean="0"/>
              <a:t>   </a:t>
            </a:r>
            <a:r>
              <a:rPr lang="en-US" sz="3000" dirty="0" err="1" smtClean="0"/>
              <a:t>Edukasi</a:t>
            </a:r>
            <a:r>
              <a:rPr lang="en-US" sz="3000" dirty="0" smtClean="0"/>
              <a:t> </a:t>
            </a:r>
            <a:r>
              <a:rPr lang="en-US" sz="3000" dirty="0" err="1" smtClean="0"/>
              <a:t>pasien</a:t>
            </a:r>
            <a:r>
              <a:rPr lang="en-US" sz="3000" dirty="0" smtClean="0"/>
              <a:t> </a:t>
            </a:r>
            <a:r>
              <a:rPr lang="en-US" sz="3000" dirty="0" err="1" smtClean="0"/>
              <a:t>dan</a:t>
            </a:r>
            <a:r>
              <a:rPr lang="en-US" sz="3000" dirty="0" smtClean="0"/>
              <a:t> </a:t>
            </a:r>
            <a:r>
              <a:rPr lang="en-US" sz="3000" dirty="0" err="1" smtClean="0"/>
              <a:t>keluarga</a:t>
            </a:r>
            <a:r>
              <a:rPr lang="id-ID" sz="3000" dirty="0" smtClean="0"/>
              <a:t> (MKE)</a:t>
            </a:r>
            <a:endParaRPr lang="en-US" sz="3000" dirty="0" smtClean="0"/>
          </a:p>
          <a:p>
            <a:r>
              <a:rPr lang="en-US" sz="3000" dirty="0" err="1" smtClean="0"/>
              <a:t>Pengambilan</a:t>
            </a:r>
            <a:r>
              <a:rPr lang="en-US" sz="3000" dirty="0" smtClean="0"/>
              <a:t> </a:t>
            </a:r>
            <a:r>
              <a:rPr lang="en-US" sz="3000" dirty="0" err="1" smtClean="0"/>
              <a:t>Keputusan</a:t>
            </a:r>
            <a:r>
              <a:rPr lang="id-ID" sz="3000" dirty="0" smtClean="0"/>
              <a:t> (IAR)</a:t>
            </a:r>
            <a:endParaRPr lang="en-US" sz="3000" dirty="0" smtClean="0"/>
          </a:p>
          <a:p>
            <a:r>
              <a:rPr lang="en-US" sz="3000" dirty="0" err="1" smtClean="0"/>
              <a:t>Karakteristik</a:t>
            </a:r>
            <a:r>
              <a:rPr lang="en-US" sz="3000" dirty="0" smtClean="0"/>
              <a:t> Perso</a:t>
            </a:r>
            <a:r>
              <a:rPr lang="en-US" sz="2800" dirty="0" smtClean="0"/>
              <a:t>nal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E:\camera\Mulyorejo-20130218-009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13"/>
            <a:ext cx="9358313" cy="70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357188" y="2348881"/>
            <a:ext cx="8535292" cy="1584176"/>
          </a:xfrm>
          <a:prstGeom prst="rect">
            <a:avLst/>
          </a:prstGeom>
          <a:noFill/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id-ID" sz="7200" b="1" dirty="0">
                <a:solidFill>
                  <a:srgbClr val="FF0000"/>
                </a:solidFill>
              </a:rPr>
              <a:t>Bersama kita </a:t>
            </a:r>
            <a:r>
              <a:rPr lang="id-ID" sz="7200" b="1" dirty="0" smtClean="0">
                <a:solidFill>
                  <a:srgbClr val="FF0000"/>
                </a:solidFill>
              </a:rPr>
              <a:t>pasti BISA</a:t>
            </a:r>
            <a:endParaRPr lang="id-ID" sz="7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1026" name="Picture 2" descr="C:\Users\Pudji Rahayu\Documents\41 -  PHOTO RSU HAJI SURABAYA\100_63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737" y="399553"/>
            <a:ext cx="8215727" cy="6058894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1115616" y="692696"/>
            <a:ext cx="331236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000" b="1" dirty="0" smtClean="0">
                <a:latin typeface="AngsanaUPC" pitchFamily="18" charset="-34"/>
                <a:cs typeface="AngsanaUPC" pitchFamily="18" charset="-34"/>
              </a:rPr>
              <a:t>TERIMA KASIH</a:t>
            </a:r>
            <a:endParaRPr lang="id-ID" sz="4000" b="1" dirty="0">
              <a:latin typeface="AngsanaUPC" pitchFamily="18" charset="-34"/>
              <a:cs typeface="Angsana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26"/>
          <p:cNvSpPr>
            <a:spLocks noChangeArrowheads="1"/>
          </p:cNvSpPr>
          <p:nvPr/>
        </p:nvSpPr>
        <p:spPr bwMode="auto">
          <a:xfrm rot="10800000" flipV="1">
            <a:off x="0" y="0"/>
            <a:ext cx="9144000" cy="5165725"/>
          </a:xfrm>
          <a:prstGeom prst="rect">
            <a:avLst/>
          </a:prstGeom>
          <a:gradFill rotWithShape="1">
            <a:gsLst>
              <a:gs pos="0">
                <a:srgbClr val="F3F3F3"/>
              </a:gs>
              <a:gs pos="48000">
                <a:srgbClr val="F3F3F3"/>
              </a:gs>
              <a:gs pos="69000">
                <a:srgbClr val="F3F3F3"/>
              </a:gs>
              <a:gs pos="100000">
                <a:srgbClr val="BFBF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a-DK">
              <a:solidFill>
                <a:srgbClr val="FFFFFF"/>
              </a:solidFill>
              <a:latin typeface="Calibri" pitchFamily="-65" charset="0"/>
              <a:cs typeface="+mn-cs"/>
            </a:endParaRPr>
          </a:p>
        </p:txBody>
      </p:sp>
      <p:sp>
        <p:nvSpPr>
          <p:cNvPr id="5" name="Rektangel med afrundet, diagonalt hjørne 23"/>
          <p:cNvSpPr/>
          <p:nvPr/>
        </p:nvSpPr>
        <p:spPr>
          <a:xfrm>
            <a:off x="827584" y="1412776"/>
            <a:ext cx="3888432" cy="5328592"/>
          </a:xfrm>
          <a:prstGeom prst="round2DiagRect">
            <a:avLst>
              <a:gd name="adj1" fmla="val 20046"/>
              <a:gd name="adj2" fmla="val 0"/>
            </a:avLst>
          </a:prstGeom>
          <a:solidFill>
            <a:schemeClr val="bg1"/>
          </a:solidFill>
          <a:ln w="57150" cap="flat" cmpd="sng" algn="ctr">
            <a:gradFill flip="none" rotWithShape="1">
              <a:gsLst>
                <a:gs pos="0">
                  <a:srgbClr val="0070C0"/>
                </a:gs>
                <a:gs pos="100000">
                  <a:srgbClr val="3FCDFF"/>
                </a:gs>
              </a:gsLst>
              <a:lin ang="13500000" scaled="1"/>
              <a:tileRect/>
            </a:gra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274320" indent="-274320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1600" dirty="0" err="1">
                <a:latin typeface="+mn-lt"/>
                <a:ea typeface="ＭＳ Ｐゴシック" pitchFamily="-65" charset="-128"/>
                <a:cs typeface="+mn-cs"/>
              </a:rPr>
              <a:t>Kredensial</a:t>
            </a:r>
            <a:r>
              <a:rPr lang="en-US" sz="1600" dirty="0">
                <a:latin typeface="+mn-lt"/>
                <a:ea typeface="ＭＳ Ｐゴシック" pitchFamily="-65" charset="-128"/>
                <a:cs typeface="+mn-cs"/>
              </a:rPr>
              <a:t> (-)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id-ID" sz="1600" dirty="0">
                <a:latin typeface="+mn-lt"/>
                <a:ea typeface="ＭＳ Ｐゴシック" pitchFamily="-65" charset="-128"/>
                <a:cs typeface="+mn-cs"/>
              </a:rPr>
              <a:t>Perawat belum menjadi pembaharu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id-ID" sz="1600" dirty="0">
                <a:latin typeface="+mn-lt"/>
                <a:ea typeface="ＭＳ Ｐゴシック" pitchFamily="-65" charset="-128"/>
                <a:cs typeface="+mn-cs"/>
              </a:rPr>
              <a:t>Sebagian besar </a:t>
            </a:r>
            <a:r>
              <a:rPr lang="en-US" sz="1600" dirty="0">
                <a:latin typeface="+mn-lt"/>
                <a:ea typeface="ＭＳ Ｐゴシック" pitchFamily="-65" charset="-128"/>
                <a:cs typeface="+mn-cs"/>
              </a:rPr>
              <a:t> </a:t>
            </a:r>
            <a:r>
              <a:rPr lang="id-ID" sz="1600" dirty="0">
                <a:latin typeface="+mn-lt"/>
                <a:ea typeface="ＭＳ Ｐゴシック" pitchFamily="-65" charset="-128"/>
                <a:cs typeface="+mn-cs"/>
              </a:rPr>
              <a:t>belum memiliki renstra keperawatan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id-ID" sz="1600" dirty="0">
                <a:latin typeface="+mn-lt"/>
                <a:ea typeface="ＭＳ Ｐゴシック" pitchFamily="-65" charset="-128"/>
                <a:cs typeface="+mn-cs"/>
              </a:rPr>
              <a:t>Belum adanya jenjang </a:t>
            </a:r>
            <a:r>
              <a:rPr lang="en-US" sz="1600" dirty="0">
                <a:latin typeface="+mn-lt"/>
                <a:ea typeface="ＭＳ Ｐゴシック" pitchFamily="-65" charset="-128"/>
                <a:cs typeface="+mn-cs"/>
              </a:rPr>
              <a:t> </a:t>
            </a:r>
            <a:r>
              <a:rPr lang="en-US" sz="1600" dirty="0" err="1">
                <a:latin typeface="+mn-lt"/>
                <a:ea typeface="ＭＳ Ｐゴシック" pitchFamily="-65" charset="-128"/>
                <a:cs typeface="+mn-cs"/>
              </a:rPr>
              <a:t>karir</a:t>
            </a:r>
            <a:r>
              <a:rPr lang="en-US" sz="1600" dirty="0">
                <a:latin typeface="+mn-lt"/>
                <a:ea typeface="ＭＳ Ｐゴシック" pitchFamily="-65" charset="-128"/>
                <a:cs typeface="+mn-cs"/>
              </a:rPr>
              <a:t> </a:t>
            </a:r>
            <a:r>
              <a:rPr lang="id-ID" sz="1600" dirty="0">
                <a:latin typeface="+mn-lt"/>
                <a:ea typeface="ＭＳ Ｐゴシック" pitchFamily="-65" charset="-128"/>
                <a:cs typeface="+mn-cs"/>
              </a:rPr>
              <a:t> 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1600" dirty="0" err="1">
                <a:latin typeface="+mn-lt"/>
                <a:ea typeface="ＭＳ Ｐゴシック" pitchFamily="-65" charset="-128"/>
                <a:cs typeface="+mn-cs"/>
              </a:rPr>
              <a:t>Perawat</a:t>
            </a:r>
            <a:r>
              <a:rPr lang="en-US" sz="1600" dirty="0">
                <a:latin typeface="+mn-lt"/>
                <a:ea typeface="ＭＳ Ｐゴシック" pitchFamily="-65" charset="-128"/>
                <a:cs typeface="+mn-cs"/>
              </a:rPr>
              <a:t> </a:t>
            </a:r>
            <a:r>
              <a:rPr lang="id-ID" sz="1600" dirty="0">
                <a:latin typeface="+mn-lt"/>
                <a:ea typeface="ＭＳ Ｐゴシック" pitchFamily="-65" charset="-128"/>
                <a:cs typeface="+mn-cs"/>
              </a:rPr>
              <a:t>tersertifikasi terbatas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id-ID" sz="1600" dirty="0" smtClean="0">
                <a:ea typeface="ＭＳ Ｐゴシック" pitchFamily="-65" charset="-128"/>
              </a:rPr>
              <a:t>Dokumentasi</a:t>
            </a:r>
            <a:r>
              <a:rPr lang="en-US" sz="1600" dirty="0" smtClean="0">
                <a:latin typeface="+mn-lt"/>
                <a:ea typeface="ＭＳ Ｐゴシック" pitchFamily="-65" charset="-128"/>
                <a:cs typeface="+mn-cs"/>
              </a:rPr>
              <a:t> </a:t>
            </a:r>
            <a:r>
              <a:rPr lang="id-ID" sz="1600" dirty="0">
                <a:latin typeface="+mn-lt"/>
                <a:ea typeface="ＭＳ Ｐゴシック" pitchFamily="-65" charset="-128"/>
                <a:cs typeface="+mn-cs"/>
              </a:rPr>
              <a:t>perawat belum </a:t>
            </a:r>
            <a:r>
              <a:rPr lang="en-US" sz="1600" dirty="0">
                <a:latin typeface="+mn-lt"/>
                <a:ea typeface="ＭＳ Ｐゴシック" pitchFamily="-65" charset="-128"/>
                <a:cs typeface="+mn-cs"/>
              </a:rPr>
              <a:t>optimal</a:t>
            </a:r>
            <a:endParaRPr lang="id-ID" sz="1600" dirty="0">
              <a:latin typeface="+mn-lt"/>
              <a:ea typeface="ＭＳ Ｐゴシック" pitchFamily="-65" charset="-128"/>
              <a:cs typeface="+mn-cs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id-ID" sz="1600" dirty="0">
                <a:latin typeface="+mn-lt"/>
                <a:ea typeface="ＭＳ Ｐゴシック" pitchFamily="-65" charset="-128"/>
                <a:cs typeface="+mn-cs"/>
              </a:rPr>
              <a:t>Penerapan indikator mutu keperawatan belum </a:t>
            </a:r>
            <a:r>
              <a:rPr lang="en-US" sz="1600" dirty="0">
                <a:latin typeface="+mn-lt"/>
                <a:ea typeface="ＭＳ Ｐゴシック" pitchFamily="-65" charset="-128"/>
                <a:cs typeface="+mn-cs"/>
              </a:rPr>
              <a:t>optimal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1600" dirty="0" err="1">
                <a:latin typeface="+mn-lt"/>
                <a:ea typeface="ＭＳ Ｐゴシック" pitchFamily="-65" charset="-128"/>
                <a:cs typeface="+mn-cs"/>
              </a:rPr>
              <a:t>Kompetensi</a:t>
            </a:r>
            <a:r>
              <a:rPr lang="en-US" sz="1600" dirty="0">
                <a:latin typeface="+mn-lt"/>
                <a:ea typeface="ＭＳ Ｐゴシック" pitchFamily="-65" charset="-128"/>
                <a:cs typeface="+mn-cs"/>
              </a:rPr>
              <a:t> </a:t>
            </a:r>
            <a:r>
              <a:rPr lang="en-US" sz="1600" dirty="0" err="1">
                <a:latin typeface="+mn-lt"/>
                <a:ea typeface="ＭＳ Ｐゴシック" pitchFamily="-65" charset="-128"/>
                <a:cs typeface="+mn-cs"/>
              </a:rPr>
              <a:t>Manajerial</a:t>
            </a:r>
            <a:r>
              <a:rPr lang="en-US" sz="1600" dirty="0">
                <a:latin typeface="+mn-lt"/>
                <a:ea typeface="ＭＳ Ｐゴシック" pitchFamily="-65" charset="-128"/>
                <a:cs typeface="+mn-cs"/>
              </a:rPr>
              <a:t> &lt;&lt;</a:t>
            </a: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1600" dirty="0" err="1">
                <a:latin typeface="+mn-lt"/>
                <a:ea typeface="ＭＳ Ｐゴシック" pitchFamily="-65" charset="-128"/>
                <a:cs typeface="+mn-cs"/>
              </a:rPr>
              <a:t>Supervisi</a:t>
            </a:r>
            <a:r>
              <a:rPr lang="en-US" sz="1600" dirty="0">
                <a:latin typeface="+mn-lt"/>
                <a:ea typeface="ＭＳ Ｐゴシック" pitchFamily="-65" charset="-128"/>
                <a:cs typeface="+mn-cs"/>
              </a:rPr>
              <a:t> </a:t>
            </a:r>
            <a:r>
              <a:rPr lang="en-US" sz="1600" dirty="0" err="1">
                <a:latin typeface="+mn-lt"/>
                <a:ea typeface="ＭＳ Ｐゴシック" pitchFamily="-65" charset="-128"/>
                <a:cs typeface="+mn-cs"/>
              </a:rPr>
              <a:t>dan</a:t>
            </a:r>
            <a:r>
              <a:rPr lang="en-US" sz="1600" dirty="0">
                <a:latin typeface="+mn-lt"/>
                <a:ea typeface="ＭＳ Ｐゴシック" pitchFamily="-65" charset="-128"/>
                <a:cs typeface="+mn-cs"/>
              </a:rPr>
              <a:t> </a:t>
            </a:r>
            <a:r>
              <a:rPr lang="en-US" sz="1600" dirty="0" err="1">
                <a:latin typeface="+mn-lt"/>
                <a:ea typeface="ＭＳ Ｐゴシック" pitchFamily="-65" charset="-128"/>
                <a:cs typeface="+mn-cs"/>
              </a:rPr>
              <a:t>monev</a:t>
            </a:r>
            <a:r>
              <a:rPr lang="en-US" sz="1600" dirty="0">
                <a:latin typeface="+mn-lt"/>
                <a:ea typeface="ＭＳ Ｐゴシック" pitchFamily="-65" charset="-128"/>
                <a:cs typeface="+mn-cs"/>
              </a:rPr>
              <a:t> </a:t>
            </a:r>
            <a:r>
              <a:rPr lang="en-US" sz="1600" dirty="0" err="1">
                <a:latin typeface="+mn-lt"/>
                <a:ea typeface="ＭＳ Ｐゴシック" pitchFamily="-65" charset="-128"/>
                <a:cs typeface="+mn-cs"/>
              </a:rPr>
              <a:t>msh</a:t>
            </a:r>
            <a:r>
              <a:rPr lang="en-US" sz="1600" dirty="0">
                <a:latin typeface="+mn-lt"/>
                <a:ea typeface="ＭＳ Ｐゴシック" pitchFamily="-65" charset="-128"/>
                <a:cs typeface="+mn-cs"/>
              </a:rPr>
              <a:t> </a:t>
            </a:r>
            <a:r>
              <a:rPr lang="en-US" sz="1600" dirty="0" err="1">
                <a:latin typeface="+mn-lt"/>
                <a:ea typeface="ＭＳ Ｐゴシック" pitchFamily="-65" charset="-128"/>
                <a:cs typeface="+mn-cs"/>
              </a:rPr>
              <a:t>lemah</a:t>
            </a:r>
            <a:endParaRPr lang="en-US" sz="1600" dirty="0">
              <a:latin typeface="+mn-lt"/>
              <a:ea typeface="ＭＳ Ｐゴシック" pitchFamily="-65" charset="-128"/>
              <a:cs typeface="+mn-cs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1600" dirty="0" err="1">
                <a:latin typeface="+mn-lt"/>
                <a:ea typeface="ＭＳ Ｐゴシック" pitchFamily="-65" charset="-128"/>
                <a:cs typeface="+mn-cs"/>
              </a:rPr>
              <a:t>Penilaian</a:t>
            </a:r>
            <a:r>
              <a:rPr lang="en-US" sz="1600" dirty="0">
                <a:latin typeface="+mn-lt"/>
                <a:ea typeface="ＭＳ Ｐゴシック" pitchFamily="-65" charset="-128"/>
                <a:cs typeface="+mn-cs"/>
              </a:rPr>
              <a:t> </a:t>
            </a:r>
            <a:r>
              <a:rPr lang="en-US" sz="1600" dirty="0" err="1">
                <a:latin typeface="+mn-lt"/>
                <a:ea typeface="ＭＳ Ｐゴシック" pitchFamily="-65" charset="-128"/>
                <a:cs typeface="+mn-cs"/>
              </a:rPr>
              <a:t>Kinerja</a:t>
            </a:r>
            <a:r>
              <a:rPr lang="en-US" sz="1600" dirty="0">
                <a:latin typeface="+mn-lt"/>
                <a:ea typeface="ＭＳ Ｐゴシック" pitchFamily="-65" charset="-128"/>
                <a:cs typeface="+mn-cs"/>
              </a:rPr>
              <a:t> &lt;&lt;</a:t>
            </a:r>
            <a:endParaRPr lang="id-ID" sz="1600" dirty="0">
              <a:latin typeface="+mn-lt"/>
              <a:ea typeface="ＭＳ Ｐゴシック" pitchFamily="-65" charset="-128"/>
              <a:cs typeface="+mn-cs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id-ID" sz="1600" dirty="0">
                <a:latin typeface="+mn-lt"/>
                <a:ea typeface="ＭＳ Ｐゴシック" pitchFamily="-65" charset="-128"/>
                <a:cs typeface="+mn-cs"/>
              </a:rPr>
              <a:t>Logistik keperawatan </a:t>
            </a:r>
            <a:r>
              <a:rPr lang="en-US" sz="1600" dirty="0" err="1">
                <a:latin typeface="+mn-lt"/>
                <a:ea typeface="ＭＳ Ｐゴシック" pitchFamily="-65" charset="-128"/>
                <a:cs typeface="+mn-cs"/>
              </a:rPr>
              <a:t>kurang</a:t>
            </a:r>
            <a:endParaRPr lang="en-US" sz="1600" dirty="0">
              <a:latin typeface="+mn-lt"/>
              <a:ea typeface="ＭＳ Ｐゴシック" pitchFamily="-65" charset="-128"/>
              <a:cs typeface="+mn-cs"/>
            </a:endParaRPr>
          </a:p>
          <a:p>
            <a:pPr marL="274320" indent="-274320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sz="1600" dirty="0">
                <a:latin typeface="+mn-lt"/>
                <a:ea typeface="ＭＳ Ｐゴシック" pitchFamily="-65" charset="-128"/>
                <a:cs typeface="+mn-cs"/>
              </a:rPr>
              <a:t>SIM </a:t>
            </a:r>
            <a:r>
              <a:rPr lang="en-US" sz="1600" dirty="0" err="1">
                <a:latin typeface="+mn-lt"/>
                <a:ea typeface="ＭＳ Ｐゴシック" pitchFamily="-65" charset="-128"/>
                <a:cs typeface="+mn-cs"/>
              </a:rPr>
              <a:t>Keperawatan</a:t>
            </a:r>
            <a:r>
              <a:rPr lang="en-US" sz="1600" dirty="0">
                <a:latin typeface="+mn-lt"/>
                <a:ea typeface="ＭＳ Ｐゴシック" pitchFamily="-65" charset="-128"/>
                <a:cs typeface="+mn-cs"/>
              </a:rPr>
              <a:t> &lt;&lt;</a:t>
            </a:r>
            <a:endParaRPr lang="id-ID" sz="1600" dirty="0">
              <a:latin typeface="+mn-lt"/>
              <a:ea typeface="ＭＳ Ｐゴシック" pitchFamily="-65" charset="-128"/>
              <a:cs typeface="+mn-cs"/>
            </a:endParaRPr>
          </a:p>
        </p:txBody>
      </p:sp>
      <p:sp>
        <p:nvSpPr>
          <p:cNvPr id="7" name="Rektangel med afrundet, diagonalt hjørne 21"/>
          <p:cNvSpPr/>
          <p:nvPr/>
        </p:nvSpPr>
        <p:spPr>
          <a:xfrm>
            <a:off x="5076056" y="1340768"/>
            <a:ext cx="3816424" cy="5400600"/>
          </a:xfrm>
          <a:prstGeom prst="round2DiagRect">
            <a:avLst>
              <a:gd name="adj1" fmla="val 20046"/>
              <a:gd name="adj2" fmla="val 0"/>
            </a:avLst>
          </a:prstGeom>
          <a:solidFill>
            <a:schemeClr val="bg1"/>
          </a:solidFill>
          <a:ln w="57150" cap="flat" cmpd="sng" algn="ctr">
            <a:gradFill flip="none" rotWithShape="1">
              <a:gsLst>
                <a:gs pos="0">
                  <a:srgbClr val="B4E53B"/>
                </a:gs>
                <a:gs pos="100000">
                  <a:srgbClr val="6EA92D"/>
                </a:gs>
              </a:gsLst>
              <a:lin ang="3600000" scaled="0"/>
              <a:tileRect/>
            </a:gra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defTabSz="801688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noProof="1">
              <a:latin typeface="Calibri" pitchFamily="-65" charset="0"/>
            </a:endParaRPr>
          </a:p>
        </p:txBody>
      </p:sp>
      <p:grpSp>
        <p:nvGrpSpPr>
          <p:cNvPr id="2" name="Gruppe 383"/>
          <p:cNvGrpSpPr>
            <a:grpSpLocks/>
          </p:cNvGrpSpPr>
          <p:nvPr/>
        </p:nvGrpSpPr>
        <p:grpSpPr bwMode="auto">
          <a:xfrm>
            <a:off x="34925" y="3417888"/>
            <a:ext cx="1062038" cy="3106737"/>
            <a:chOff x="12787370" y="3362337"/>
            <a:chExt cx="2391678" cy="6991325"/>
          </a:xfrm>
        </p:grpSpPr>
        <p:grpSp>
          <p:nvGrpSpPr>
            <p:cNvPr id="3" name="Gruppe 1605"/>
            <p:cNvGrpSpPr>
              <a:grpSpLocks/>
            </p:cNvGrpSpPr>
            <p:nvPr/>
          </p:nvGrpSpPr>
          <p:grpSpPr bwMode="auto">
            <a:xfrm>
              <a:off x="12787349" y="3362351"/>
              <a:ext cx="2391687" cy="6991312"/>
              <a:chOff x="-9513481" y="-8286876"/>
              <a:chExt cx="3613590" cy="10563300"/>
            </a:xfrm>
          </p:grpSpPr>
          <p:sp>
            <p:nvSpPr>
              <p:cNvPr id="12305" name="Freeform 1502"/>
              <p:cNvSpPr>
                <a:spLocks/>
              </p:cNvSpPr>
              <p:nvPr/>
            </p:nvSpPr>
            <p:spPr bwMode="auto">
              <a:xfrm>
                <a:off x="-6229365" y="-6289744"/>
                <a:ext cx="102629" cy="59377"/>
              </a:xfrm>
              <a:custGeom>
                <a:avLst/>
                <a:gdLst>
                  <a:gd name="T0" fmla="*/ 0 w 27"/>
                  <a:gd name="T1" fmla="*/ 2147483647 h 16"/>
                  <a:gd name="T2" fmla="*/ 0 w 27"/>
                  <a:gd name="T3" fmla="*/ 2147483647 h 16"/>
                  <a:gd name="T4" fmla="*/ 2147483647 w 27"/>
                  <a:gd name="T5" fmla="*/ 2147483647 h 16"/>
                  <a:gd name="T6" fmla="*/ 2147483647 w 27"/>
                  <a:gd name="T7" fmla="*/ 0 h 16"/>
                  <a:gd name="T8" fmla="*/ 2147483647 w 27"/>
                  <a:gd name="T9" fmla="*/ 0 h 16"/>
                  <a:gd name="T10" fmla="*/ 2147483647 w 27"/>
                  <a:gd name="T11" fmla="*/ 2147483647 h 16"/>
                  <a:gd name="T12" fmla="*/ 2147483647 w 27"/>
                  <a:gd name="T13" fmla="*/ 2147483647 h 16"/>
                  <a:gd name="T14" fmla="*/ 2147483647 w 27"/>
                  <a:gd name="T15" fmla="*/ 2147483647 h 16"/>
                  <a:gd name="T16" fmla="*/ 2147483647 w 27"/>
                  <a:gd name="T17" fmla="*/ 2147483647 h 16"/>
                  <a:gd name="T18" fmla="*/ 2147483647 w 27"/>
                  <a:gd name="T19" fmla="*/ 2147483647 h 16"/>
                  <a:gd name="T20" fmla="*/ 2147483647 w 27"/>
                  <a:gd name="T21" fmla="*/ 2147483647 h 16"/>
                  <a:gd name="T22" fmla="*/ 2147483647 w 27"/>
                  <a:gd name="T23" fmla="*/ 2147483647 h 16"/>
                  <a:gd name="T24" fmla="*/ 0 w 27"/>
                  <a:gd name="T25" fmla="*/ 2147483647 h 16"/>
                  <a:gd name="T26" fmla="*/ 0 w 27"/>
                  <a:gd name="T27" fmla="*/ 2147483647 h 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"/>
                  <a:gd name="T43" fmla="*/ 0 h 16"/>
                  <a:gd name="T44" fmla="*/ 27 w 27"/>
                  <a:gd name="T45" fmla="*/ 16 h 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" h="16">
                    <a:moveTo>
                      <a:pt x="0" y="11"/>
                    </a:moveTo>
                    <a:lnTo>
                      <a:pt x="0" y="11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11" y="5"/>
                    </a:lnTo>
                    <a:lnTo>
                      <a:pt x="22" y="11"/>
                    </a:lnTo>
                    <a:lnTo>
                      <a:pt x="27" y="11"/>
                    </a:lnTo>
                    <a:lnTo>
                      <a:pt x="22" y="16"/>
                    </a:lnTo>
                    <a:lnTo>
                      <a:pt x="22" y="11"/>
                    </a:lnTo>
                    <a:lnTo>
                      <a:pt x="16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06" name="Freeform 1503"/>
              <p:cNvSpPr>
                <a:spLocks/>
              </p:cNvSpPr>
              <p:nvPr/>
            </p:nvSpPr>
            <p:spPr bwMode="auto">
              <a:xfrm>
                <a:off x="-6369802" y="-6289744"/>
                <a:ext cx="59418" cy="59377"/>
              </a:xfrm>
              <a:custGeom>
                <a:avLst/>
                <a:gdLst>
                  <a:gd name="T0" fmla="*/ 2147483647 w 16"/>
                  <a:gd name="T1" fmla="*/ 0 h 16"/>
                  <a:gd name="T2" fmla="*/ 2147483647 w 16"/>
                  <a:gd name="T3" fmla="*/ 0 h 16"/>
                  <a:gd name="T4" fmla="*/ 2147483647 w 16"/>
                  <a:gd name="T5" fmla="*/ 2147483647 h 16"/>
                  <a:gd name="T6" fmla="*/ 2147483647 w 16"/>
                  <a:gd name="T7" fmla="*/ 2147483647 h 16"/>
                  <a:gd name="T8" fmla="*/ 2147483647 w 16"/>
                  <a:gd name="T9" fmla="*/ 0 h 16"/>
                  <a:gd name="T10" fmla="*/ 2147483647 w 16"/>
                  <a:gd name="T11" fmla="*/ 0 h 16"/>
                  <a:gd name="T12" fmla="*/ 2147483647 w 16"/>
                  <a:gd name="T13" fmla="*/ 2147483647 h 16"/>
                  <a:gd name="T14" fmla="*/ 2147483647 w 16"/>
                  <a:gd name="T15" fmla="*/ 2147483647 h 16"/>
                  <a:gd name="T16" fmla="*/ 2147483647 w 16"/>
                  <a:gd name="T17" fmla="*/ 2147483647 h 16"/>
                  <a:gd name="T18" fmla="*/ 0 w 16"/>
                  <a:gd name="T19" fmla="*/ 2147483647 h 16"/>
                  <a:gd name="T20" fmla="*/ 0 w 16"/>
                  <a:gd name="T21" fmla="*/ 2147483647 h 16"/>
                  <a:gd name="T22" fmla="*/ 2147483647 w 16"/>
                  <a:gd name="T23" fmla="*/ 0 h 16"/>
                  <a:gd name="T24" fmla="*/ 2147483647 w 16"/>
                  <a:gd name="T25" fmla="*/ 0 h 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"/>
                  <a:gd name="T40" fmla="*/ 0 h 16"/>
                  <a:gd name="T41" fmla="*/ 16 w 16"/>
                  <a:gd name="T42" fmla="*/ 16 h 1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" h="16">
                    <a:moveTo>
                      <a:pt x="5" y="0"/>
                    </a:moveTo>
                    <a:lnTo>
                      <a:pt x="5" y="0"/>
                    </a:lnTo>
                    <a:lnTo>
                      <a:pt x="5" y="5"/>
                    </a:lnTo>
                    <a:lnTo>
                      <a:pt x="16" y="0"/>
                    </a:lnTo>
                    <a:lnTo>
                      <a:pt x="16" y="11"/>
                    </a:lnTo>
                    <a:lnTo>
                      <a:pt x="5" y="16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07" name="Freeform 1504"/>
              <p:cNvSpPr>
                <a:spLocks/>
              </p:cNvSpPr>
              <p:nvPr/>
            </p:nvSpPr>
            <p:spPr bwMode="auto">
              <a:xfrm>
                <a:off x="-6391408" y="-6230367"/>
                <a:ext cx="102629" cy="59373"/>
              </a:xfrm>
              <a:custGeom>
                <a:avLst/>
                <a:gdLst>
                  <a:gd name="T0" fmla="*/ 2147483647 w 28"/>
                  <a:gd name="T1" fmla="*/ 2147483647 h 16"/>
                  <a:gd name="T2" fmla="*/ 2147483647 w 28"/>
                  <a:gd name="T3" fmla="*/ 2147483647 h 16"/>
                  <a:gd name="T4" fmla="*/ 2147483647 w 28"/>
                  <a:gd name="T5" fmla="*/ 2147483647 h 16"/>
                  <a:gd name="T6" fmla="*/ 0 w 28"/>
                  <a:gd name="T7" fmla="*/ 2147483647 h 16"/>
                  <a:gd name="T8" fmla="*/ 0 w 28"/>
                  <a:gd name="T9" fmla="*/ 2147483647 h 16"/>
                  <a:gd name="T10" fmla="*/ 0 w 28"/>
                  <a:gd name="T11" fmla="*/ 2147483647 h 16"/>
                  <a:gd name="T12" fmla="*/ 0 w 28"/>
                  <a:gd name="T13" fmla="*/ 0 h 16"/>
                  <a:gd name="T14" fmla="*/ 0 w 28"/>
                  <a:gd name="T15" fmla="*/ 0 h 16"/>
                  <a:gd name="T16" fmla="*/ 0 w 28"/>
                  <a:gd name="T17" fmla="*/ 2147483647 h 16"/>
                  <a:gd name="T18" fmla="*/ 0 w 28"/>
                  <a:gd name="T19" fmla="*/ 2147483647 h 16"/>
                  <a:gd name="T20" fmla="*/ 2147483647 w 28"/>
                  <a:gd name="T21" fmla="*/ 2147483647 h 16"/>
                  <a:gd name="T22" fmla="*/ 2147483647 w 28"/>
                  <a:gd name="T23" fmla="*/ 2147483647 h 16"/>
                  <a:gd name="T24" fmla="*/ 2147483647 w 28"/>
                  <a:gd name="T25" fmla="*/ 2147483647 h 16"/>
                  <a:gd name="T26" fmla="*/ 2147483647 w 28"/>
                  <a:gd name="T27" fmla="*/ 2147483647 h 16"/>
                  <a:gd name="T28" fmla="*/ 2147483647 w 28"/>
                  <a:gd name="T29" fmla="*/ 2147483647 h 16"/>
                  <a:gd name="T30" fmla="*/ 2147483647 w 28"/>
                  <a:gd name="T31" fmla="*/ 2147483647 h 16"/>
                  <a:gd name="T32" fmla="*/ 2147483647 w 28"/>
                  <a:gd name="T33" fmla="*/ 2147483647 h 16"/>
                  <a:gd name="T34" fmla="*/ 2147483647 w 28"/>
                  <a:gd name="T35" fmla="*/ 2147483647 h 16"/>
                  <a:gd name="T36" fmla="*/ 2147483647 w 28"/>
                  <a:gd name="T37" fmla="*/ 2147483647 h 1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16"/>
                  <a:gd name="T59" fmla="*/ 28 w 28"/>
                  <a:gd name="T60" fmla="*/ 16 h 1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16">
                    <a:moveTo>
                      <a:pt x="22" y="16"/>
                    </a:moveTo>
                    <a:lnTo>
                      <a:pt x="22" y="16"/>
                    </a:lnTo>
                    <a:lnTo>
                      <a:pt x="17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6" y="6"/>
                    </a:lnTo>
                    <a:lnTo>
                      <a:pt x="17" y="6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8" y="16"/>
                    </a:lnTo>
                    <a:lnTo>
                      <a:pt x="22" y="1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08" name="Freeform 1505"/>
              <p:cNvSpPr>
                <a:spLocks/>
              </p:cNvSpPr>
              <p:nvPr/>
            </p:nvSpPr>
            <p:spPr bwMode="auto">
              <a:xfrm>
                <a:off x="-6250970" y="-6149403"/>
                <a:ext cx="145841" cy="43182"/>
              </a:xfrm>
              <a:custGeom>
                <a:avLst/>
                <a:gdLst>
                  <a:gd name="T0" fmla="*/ 0 w 39"/>
                  <a:gd name="T1" fmla="*/ 0 h 11"/>
                  <a:gd name="T2" fmla="*/ 0 w 39"/>
                  <a:gd name="T3" fmla="*/ 0 h 11"/>
                  <a:gd name="T4" fmla="*/ 2147483647 w 39"/>
                  <a:gd name="T5" fmla="*/ 0 h 11"/>
                  <a:gd name="T6" fmla="*/ 2147483647 w 39"/>
                  <a:gd name="T7" fmla="*/ 0 h 11"/>
                  <a:gd name="T8" fmla="*/ 2147483647 w 39"/>
                  <a:gd name="T9" fmla="*/ 2147483647 h 11"/>
                  <a:gd name="T10" fmla="*/ 2147483647 w 39"/>
                  <a:gd name="T11" fmla="*/ 2147483647 h 11"/>
                  <a:gd name="T12" fmla="*/ 2147483647 w 39"/>
                  <a:gd name="T13" fmla="*/ 2147483647 h 11"/>
                  <a:gd name="T14" fmla="*/ 2147483647 w 39"/>
                  <a:gd name="T15" fmla="*/ 2147483647 h 11"/>
                  <a:gd name="T16" fmla="*/ 0 w 39"/>
                  <a:gd name="T17" fmla="*/ 0 h 11"/>
                  <a:gd name="T18" fmla="*/ 0 w 39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"/>
                  <a:gd name="T31" fmla="*/ 0 h 11"/>
                  <a:gd name="T32" fmla="*/ 39 w 39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" h="11">
                    <a:moveTo>
                      <a:pt x="0" y="0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9" y="11"/>
                    </a:lnTo>
                    <a:lnTo>
                      <a:pt x="11" y="5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09" name="Freeform 1506"/>
              <p:cNvSpPr>
                <a:spLocks/>
              </p:cNvSpPr>
              <p:nvPr/>
            </p:nvSpPr>
            <p:spPr bwMode="auto">
              <a:xfrm>
                <a:off x="-6391408" y="-6170994"/>
                <a:ext cx="102629" cy="64773"/>
              </a:xfrm>
              <a:custGeom>
                <a:avLst/>
                <a:gdLst>
                  <a:gd name="T0" fmla="*/ 2147483647 w 28"/>
                  <a:gd name="T1" fmla="*/ 2147483647 h 17"/>
                  <a:gd name="T2" fmla="*/ 2147483647 w 28"/>
                  <a:gd name="T3" fmla="*/ 2147483647 h 17"/>
                  <a:gd name="T4" fmla="*/ 2147483647 w 28"/>
                  <a:gd name="T5" fmla="*/ 2147483647 h 17"/>
                  <a:gd name="T6" fmla="*/ 2147483647 w 28"/>
                  <a:gd name="T7" fmla="*/ 2147483647 h 17"/>
                  <a:gd name="T8" fmla="*/ 0 w 28"/>
                  <a:gd name="T9" fmla="*/ 2147483647 h 17"/>
                  <a:gd name="T10" fmla="*/ 0 w 28"/>
                  <a:gd name="T11" fmla="*/ 2147483647 h 17"/>
                  <a:gd name="T12" fmla="*/ 0 w 28"/>
                  <a:gd name="T13" fmla="*/ 2147483647 h 17"/>
                  <a:gd name="T14" fmla="*/ 2147483647 w 28"/>
                  <a:gd name="T15" fmla="*/ 0 h 17"/>
                  <a:gd name="T16" fmla="*/ 2147483647 w 28"/>
                  <a:gd name="T17" fmla="*/ 2147483647 h 17"/>
                  <a:gd name="T18" fmla="*/ 2147483647 w 28"/>
                  <a:gd name="T19" fmla="*/ 2147483647 h 17"/>
                  <a:gd name="T20" fmla="*/ 2147483647 w 28"/>
                  <a:gd name="T21" fmla="*/ 2147483647 h 17"/>
                  <a:gd name="T22" fmla="*/ 2147483647 w 28"/>
                  <a:gd name="T23" fmla="*/ 2147483647 h 17"/>
                  <a:gd name="T24" fmla="*/ 2147483647 w 28"/>
                  <a:gd name="T25" fmla="*/ 2147483647 h 17"/>
                  <a:gd name="T26" fmla="*/ 2147483647 w 28"/>
                  <a:gd name="T27" fmla="*/ 2147483647 h 17"/>
                  <a:gd name="T28" fmla="*/ 2147483647 w 28"/>
                  <a:gd name="T29" fmla="*/ 214748364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7"/>
                  <a:gd name="T47" fmla="*/ 28 w 28"/>
                  <a:gd name="T48" fmla="*/ 17 h 1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7">
                    <a:moveTo>
                      <a:pt x="22" y="17"/>
                    </a:moveTo>
                    <a:lnTo>
                      <a:pt x="22" y="17"/>
                    </a:lnTo>
                    <a:lnTo>
                      <a:pt x="22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11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10" name="Freeform 1507"/>
              <p:cNvSpPr>
                <a:spLocks/>
              </p:cNvSpPr>
              <p:nvPr/>
            </p:nvSpPr>
            <p:spPr bwMode="auto">
              <a:xfrm>
                <a:off x="-6229365" y="-6106222"/>
                <a:ext cx="124235" cy="37786"/>
              </a:xfrm>
              <a:custGeom>
                <a:avLst/>
                <a:gdLst>
                  <a:gd name="T0" fmla="*/ 2147483647 w 33"/>
                  <a:gd name="T1" fmla="*/ 2147483647 h 11"/>
                  <a:gd name="T2" fmla="*/ 2147483647 w 33"/>
                  <a:gd name="T3" fmla="*/ 2147483647 h 11"/>
                  <a:gd name="T4" fmla="*/ 2147483647 w 33"/>
                  <a:gd name="T5" fmla="*/ 2147483647 h 11"/>
                  <a:gd name="T6" fmla="*/ 0 w 33"/>
                  <a:gd name="T7" fmla="*/ 2147483647 h 11"/>
                  <a:gd name="T8" fmla="*/ 0 w 33"/>
                  <a:gd name="T9" fmla="*/ 2147483647 h 11"/>
                  <a:gd name="T10" fmla="*/ 0 w 33"/>
                  <a:gd name="T11" fmla="*/ 2147483647 h 11"/>
                  <a:gd name="T12" fmla="*/ 0 w 33"/>
                  <a:gd name="T13" fmla="*/ 2147483647 h 11"/>
                  <a:gd name="T14" fmla="*/ 2147483647 w 33"/>
                  <a:gd name="T15" fmla="*/ 0 h 11"/>
                  <a:gd name="T16" fmla="*/ 2147483647 w 33"/>
                  <a:gd name="T17" fmla="*/ 0 h 11"/>
                  <a:gd name="T18" fmla="*/ 2147483647 w 33"/>
                  <a:gd name="T19" fmla="*/ 0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2147483647 w 33"/>
                  <a:gd name="T25" fmla="*/ 2147483647 h 11"/>
                  <a:gd name="T26" fmla="*/ 2147483647 w 33"/>
                  <a:gd name="T27" fmla="*/ 2147483647 h 11"/>
                  <a:gd name="T28" fmla="*/ 2147483647 w 33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1"/>
                  <a:gd name="T47" fmla="*/ 33 w 33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1">
                    <a:moveTo>
                      <a:pt x="27" y="11"/>
                    </a:moveTo>
                    <a:lnTo>
                      <a:pt x="27" y="11"/>
                    </a:lnTo>
                    <a:lnTo>
                      <a:pt x="16" y="11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11" y="5"/>
                    </a:lnTo>
                    <a:lnTo>
                      <a:pt x="22" y="5"/>
                    </a:lnTo>
                    <a:lnTo>
                      <a:pt x="33" y="5"/>
                    </a:lnTo>
                    <a:lnTo>
                      <a:pt x="27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11" name="Freeform 1508"/>
              <p:cNvSpPr>
                <a:spLocks/>
              </p:cNvSpPr>
              <p:nvPr/>
            </p:nvSpPr>
            <p:spPr bwMode="auto">
              <a:xfrm>
                <a:off x="-6391408" y="-6106222"/>
                <a:ext cx="124235" cy="37786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0 w 33"/>
                  <a:gd name="T19" fmla="*/ 2147483647 h 11"/>
                  <a:gd name="T20" fmla="*/ 0 w 33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11"/>
                  <a:gd name="T35" fmla="*/ 33 w 33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11"/>
                    </a:lnTo>
                    <a:lnTo>
                      <a:pt x="22" y="11"/>
                    </a:lnTo>
                    <a:lnTo>
                      <a:pt x="11" y="5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12" name="Freeform 1509"/>
              <p:cNvSpPr>
                <a:spLocks/>
              </p:cNvSpPr>
              <p:nvPr/>
            </p:nvSpPr>
            <p:spPr bwMode="auto">
              <a:xfrm>
                <a:off x="-6186153" y="-6046845"/>
                <a:ext cx="102629" cy="37782"/>
              </a:xfrm>
              <a:custGeom>
                <a:avLst/>
                <a:gdLst>
                  <a:gd name="T0" fmla="*/ 0 w 27"/>
                  <a:gd name="T1" fmla="*/ 2147483647 h 11"/>
                  <a:gd name="T2" fmla="*/ 0 w 27"/>
                  <a:gd name="T3" fmla="*/ 2147483647 h 11"/>
                  <a:gd name="T4" fmla="*/ 2147483647 w 27"/>
                  <a:gd name="T5" fmla="*/ 0 h 11"/>
                  <a:gd name="T6" fmla="*/ 2147483647 w 27"/>
                  <a:gd name="T7" fmla="*/ 0 h 11"/>
                  <a:gd name="T8" fmla="*/ 2147483647 w 27"/>
                  <a:gd name="T9" fmla="*/ 2147483647 h 11"/>
                  <a:gd name="T10" fmla="*/ 2147483647 w 27"/>
                  <a:gd name="T11" fmla="*/ 2147483647 h 11"/>
                  <a:gd name="T12" fmla="*/ 2147483647 w 27"/>
                  <a:gd name="T13" fmla="*/ 2147483647 h 11"/>
                  <a:gd name="T14" fmla="*/ 2147483647 w 27"/>
                  <a:gd name="T15" fmla="*/ 2147483647 h 11"/>
                  <a:gd name="T16" fmla="*/ 2147483647 w 27"/>
                  <a:gd name="T17" fmla="*/ 2147483647 h 11"/>
                  <a:gd name="T18" fmla="*/ 0 w 27"/>
                  <a:gd name="T19" fmla="*/ 2147483647 h 11"/>
                  <a:gd name="T20" fmla="*/ 0 w 27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7"/>
                  <a:gd name="T34" fmla="*/ 0 h 11"/>
                  <a:gd name="T35" fmla="*/ 27 w 27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7" h="11">
                    <a:moveTo>
                      <a:pt x="0" y="6"/>
                    </a:moveTo>
                    <a:lnTo>
                      <a:pt x="0" y="6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6"/>
                    </a:lnTo>
                    <a:lnTo>
                      <a:pt x="27" y="11"/>
                    </a:lnTo>
                    <a:lnTo>
                      <a:pt x="16" y="11"/>
                    </a:lnTo>
                    <a:lnTo>
                      <a:pt x="5" y="1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13" name="Freeform 1510"/>
              <p:cNvSpPr>
                <a:spLocks/>
              </p:cNvSpPr>
              <p:nvPr/>
            </p:nvSpPr>
            <p:spPr bwMode="auto">
              <a:xfrm>
                <a:off x="-6391408" y="-6046845"/>
                <a:ext cx="124235" cy="37782"/>
              </a:xfrm>
              <a:custGeom>
                <a:avLst/>
                <a:gdLst>
                  <a:gd name="T0" fmla="*/ 2147483647 w 33"/>
                  <a:gd name="T1" fmla="*/ 2147483647 h 11"/>
                  <a:gd name="T2" fmla="*/ 2147483647 w 33"/>
                  <a:gd name="T3" fmla="*/ 2147483647 h 11"/>
                  <a:gd name="T4" fmla="*/ 2147483647 w 33"/>
                  <a:gd name="T5" fmla="*/ 2147483647 h 11"/>
                  <a:gd name="T6" fmla="*/ 2147483647 w 33"/>
                  <a:gd name="T7" fmla="*/ 2147483647 h 11"/>
                  <a:gd name="T8" fmla="*/ 0 w 33"/>
                  <a:gd name="T9" fmla="*/ 2147483647 h 11"/>
                  <a:gd name="T10" fmla="*/ 0 w 33"/>
                  <a:gd name="T11" fmla="*/ 2147483647 h 11"/>
                  <a:gd name="T12" fmla="*/ 0 w 33"/>
                  <a:gd name="T13" fmla="*/ 0 h 11"/>
                  <a:gd name="T14" fmla="*/ 2147483647 w 33"/>
                  <a:gd name="T15" fmla="*/ 0 h 11"/>
                  <a:gd name="T16" fmla="*/ 2147483647 w 33"/>
                  <a:gd name="T17" fmla="*/ 0 h 11"/>
                  <a:gd name="T18" fmla="*/ 2147483647 w 33"/>
                  <a:gd name="T19" fmla="*/ 0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2147483647 w 33"/>
                  <a:gd name="T25" fmla="*/ 2147483647 h 11"/>
                  <a:gd name="T26" fmla="*/ 2147483647 w 33"/>
                  <a:gd name="T27" fmla="*/ 2147483647 h 11"/>
                  <a:gd name="T28" fmla="*/ 2147483647 w 33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1"/>
                  <a:gd name="T47" fmla="*/ 33 w 33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1">
                    <a:moveTo>
                      <a:pt x="33" y="11"/>
                    </a:moveTo>
                    <a:lnTo>
                      <a:pt x="33" y="11"/>
                    </a:lnTo>
                    <a:lnTo>
                      <a:pt x="28" y="6"/>
                    </a:lnTo>
                    <a:lnTo>
                      <a:pt x="17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6"/>
                    </a:lnTo>
                    <a:lnTo>
                      <a:pt x="33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14" name="Freeform 1511"/>
              <p:cNvSpPr>
                <a:spLocks/>
              </p:cNvSpPr>
              <p:nvPr/>
            </p:nvSpPr>
            <p:spPr bwMode="auto">
              <a:xfrm>
                <a:off x="-6250970" y="-5982072"/>
                <a:ext cx="145841" cy="37782"/>
              </a:xfrm>
              <a:custGeom>
                <a:avLst/>
                <a:gdLst>
                  <a:gd name="T0" fmla="*/ 2147483647 w 39"/>
                  <a:gd name="T1" fmla="*/ 0 h 11"/>
                  <a:gd name="T2" fmla="*/ 2147483647 w 39"/>
                  <a:gd name="T3" fmla="*/ 0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0 w 39"/>
                  <a:gd name="T15" fmla="*/ 0 h 11"/>
                  <a:gd name="T16" fmla="*/ 2147483647 w 39"/>
                  <a:gd name="T17" fmla="*/ 0 h 11"/>
                  <a:gd name="T18" fmla="*/ 2147483647 w 39"/>
                  <a:gd name="T19" fmla="*/ 0 h 11"/>
                  <a:gd name="T20" fmla="*/ 2147483647 w 39"/>
                  <a:gd name="T21" fmla="*/ 0 h 11"/>
                  <a:gd name="T22" fmla="*/ 2147483647 w 39"/>
                  <a:gd name="T23" fmla="*/ 0 h 11"/>
                  <a:gd name="T24" fmla="*/ 2147483647 w 39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9" y="0"/>
                    </a:moveTo>
                    <a:lnTo>
                      <a:pt x="39" y="0"/>
                    </a:lnTo>
                    <a:lnTo>
                      <a:pt x="33" y="5"/>
                    </a:lnTo>
                    <a:lnTo>
                      <a:pt x="22" y="5"/>
                    </a:lnTo>
                    <a:lnTo>
                      <a:pt x="11" y="5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15" name="Freeform 1512"/>
              <p:cNvSpPr>
                <a:spLocks/>
              </p:cNvSpPr>
              <p:nvPr/>
            </p:nvSpPr>
            <p:spPr bwMode="auto">
              <a:xfrm>
                <a:off x="-6391408" y="-5944290"/>
                <a:ext cx="124235" cy="43182"/>
              </a:xfrm>
              <a:custGeom>
                <a:avLst/>
                <a:gdLst>
                  <a:gd name="T0" fmla="*/ 0 w 33"/>
                  <a:gd name="T1" fmla="*/ 0 h 11"/>
                  <a:gd name="T2" fmla="*/ 0 w 33"/>
                  <a:gd name="T3" fmla="*/ 0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2147483647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2147483647 h 11"/>
                  <a:gd name="T24" fmla="*/ 0 w 33"/>
                  <a:gd name="T25" fmla="*/ 0 h 11"/>
                  <a:gd name="T26" fmla="*/ 0 w 33"/>
                  <a:gd name="T27" fmla="*/ 0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28" y="5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16" name="Freeform 1513"/>
              <p:cNvSpPr>
                <a:spLocks/>
              </p:cNvSpPr>
              <p:nvPr/>
            </p:nvSpPr>
            <p:spPr bwMode="auto">
              <a:xfrm>
                <a:off x="-6250970" y="-5944290"/>
                <a:ext cx="108029" cy="43182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2147483647 h 11"/>
                  <a:gd name="T14" fmla="*/ 0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"/>
                  <a:gd name="T34" fmla="*/ 0 h 11"/>
                  <a:gd name="T35" fmla="*/ 28 w 28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17" name="Freeform 1514"/>
              <p:cNvSpPr>
                <a:spLocks/>
              </p:cNvSpPr>
              <p:nvPr/>
            </p:nvSpPr>
            <p:spPr bwMode="auto">
              <a:xfrm>
                <a:off x="-6434620" y="-5884914"/>
                <a:ext cx="145841" cy="26987"/>
              </a:xfrm>
              <a:custGeom>
                <a:avLst/>
                <a:gdLst>
                  <a:gd name="T0" fmla="*/ 2147483647 w 39"/>
                  <a:gd name="T1" fmla="*/ 2147483647 h 6"/>
                  <a:gd name="T2" fmla="*/ 2147483647 w 39"/>
                  <a:gd name="T3" fmla="*/ 2147483647 h 6"/>
                  <a:gd name="T4" fmla="*/ 2147483647 w 39"/>
                  <a:gd name="T5" fmla="*/ 2147483647 h 6"/>
                  <a:gd name="T6" fmla="*/ 2147483647 w 39"/>
                  <a:gd name="T7" fmla="*/ 2147483647 h 6"/>
                  <a:gd name="T8" fmla="*/ 2147483647 w 39"/>
                  <a:gd name="T9" fmla="*/ 2147483647 h 6"/>
                  <a:gd name="T10" fmla="*/ 0 w 39"/>
                  <a:gd name="T11" fmla="*/ 0 h 6"/>
                  <a:gd name="T12" fmla="*/ 0 w 39"/>
                  <a:gd name="T13" fmla="*/ 0 h 6"/>
                  <a:gd name="T14" fmla="*/ 2147483647 w 39"/>
                  <a:gd name="T15" fmla="*/ 0 h 6"/>
                  <a:gd name="T16" fmla="*/ 2147483647 w 39"/>
                  <a:gd name="T17" fmla="*/ 0 h 6"/>
                  <a:gd name="T18" fmla="*/ 2147483647 w 39"/>
                  <a:gd name="T19" fmla="*/ 0 h 6"/>
                  <a:gd name="T20" fmla="*/ 2147483647 w 39"/>
                  <a:gd name="T21" fmla="*/ 2147483647 h 6"/>
                  <a:gd name="T22" fmla="*/ 2147483647 w 39"/>
                  <a:gd name="T23" fmla="*/ 2147483647 h 6"/>
                  <a:gd name="T24" fmla="*/ 2147483647 w 39"/>
                  <a:gd name="T25" fmla="*/ 2147483647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6"/>
                  <a:gd name="T41" fmla="*/ 39 w 39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6">
                    <a:moveTo>
                      <a:pt x="33" y="6"/>
                    </a:moveTo>
                    <a:lnTo>
                      <a:pt x="33" y="6"/>
                    </a:lnTo>
                    <a:lnTo>
                      <a:pt x="28" y="6"/>
                    </a:lnTo>
                    <a:lnTo>
                      <a:pt x="17" y="6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0"/>
                    </a:lnTo>
                    <a:lnTo>
                      <a:pt x="39" y="6"/>
                    </a:lnTo>
                    <a:lnTo>
                      <a:pt x="33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18" name="Freeform 1515"/>
              <p:cNvSpPr>
                <a:spLocks/>
              </p:cNvSpPr>
              <p:nvPr/>
            </p:nvSpPr>
            <p:spPr bwMode="auto">
              <a:xfrm>
                <a:off x="-6229365" y="-5884914"/>
                <a:ext cx="124235" cy="43182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2147483647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0 w 33"/>
                  <a:gd name="T25" fmla="*/ 2147483647 h 11"/>
                  <a:gd name="T26" fmla="*/ 0 w 33"/>
                  <a:gd name="T27" fmla="*/ 2147483647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6"/>
                    </a:moveTo>
                    <a:lnTo>
                      <a:pt x="0" y="6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33" y="6"/>
                    </a:lnTo>
                    <a:lnTo>
                      <a:pt x="27" y="11"/>
                    </a:lnTo>
                    <a:lnTo>
                      <a:pt x="16" y="6"/>
                    </a:lnTo>
                    <a:lnTo>
                      <a:pt x="11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19" name="Freeform 1516"/>
              <p:cNvSpPr>
                <a:spLocks/>
              </p:cNvSpPr>
              <p:nvPr/>
            </p:nvSpPr>
            <p:spPr bwMode="auto">
              <a:xfrm>
                <a:off x="-6250970" y="-5820141"/>
                <a:ext cx="210659" cy="21591"/>
              </a:xfrm>
              <a:custGeom>
                <a:avLst/>
                <a:gdLst>
                  <a:gd name="T0" fmla="*/ 2147483647 w 55"/>
                  <a:gd name="T1" fmla="*/ 2147483647 h 6"/>
                  <a:gd name="T2" fmla="*/ 2147483647 w 55"/>
                  <a:gd name="T3" fmla="*/ 2147483647 h 6"/>
                  <a:gd name="T4" fmla="*/ 2147483647 w 55"/>
                  <a:gd name="T5" fmla="*/ 2147483647 h 6"/>
                  <a:gd name="T6" fmla="*/ 2147483647 w 55"/>
                  <a:gd name="T7" fmla="*/ 2147483647 h 6"/>
                  <a:gd name="T8" fmla="*/ 0 w 55"/>
                  <a:gd name="T9" fmla="*/ 0 h 6"/>
                  <a:gd name="T10" fmla="*/ 0 w 55"/>
                  <a:gd name="T11" fmla="*/ 0 h 6"/>
                  <a:gd name="T12" fmla="*/ 2147483647 w 55"/>
                  <a:gd name="T13" fmla="*/ 0 h 6"/>
                  <a:gd name="T14" fmla="*/ 2147483647 w 55"/>
                  <a:gd name="T15" fmla="*/ 0 h 6"/>
                  <a:gd name="T16" fmla="*/ 2147483647 w 55"/>
                  <a:gd name="T17" fmla="*/ 0 h 6"/>
                  <a:gd name="T18" fmla="*/ 2147483647 w 55"/>
                  <a:gd name="T19" fmla="*/ 2147483647 h 6"/>
                  <a:gd name="T20" fmla="*/ 2147483647 w 55"/>
                  <a:gd name="T21" fmla="*/ 2147483647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6"/>
                  <a:gd name="T35" fmla="*/ 55 w 55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6">
                    <a:moveTo>
                      <a:pt x="55" y="6"/>
                    </a:moveTo>
                    <a:lnTo>
                      <a:pt x="55" y="6"/>
                    </a:lnTo>
                    <a:lnTo>
                      <a:pt x="28" y="6"/>
                    </a:lnTo>
                    <a:lnTo>
                      <a:pt x="11" y="6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20" name="Freeform 1517"/>
              <p:cNvSpPr>
                <a:spLocks/>
              </p:cNvSpPr>
              <p:nvPr/>
            </p:nvSpPr>
            <p:spPr bwMode="auto">
              <a:xfrm>
                <a:off x="-6391408" y="-5841732"/>
                <a:ext cx="124235" cy="43182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2147483647 h 11"/>
                  <a:gd name="T10" fmla="*/ 2147483647 w 33"/>
                  <a:gd name="T11" fmla="*/ 0 h 11"/>
                  <a:gd name="T12" fmla="*/ 2147483647 w 33"/>
                  <a:gd name="T13" fmla="*/ 0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2147483647 h 11"/>
                  <a:gd name="T24" fmla="*/ 0 w 33"/>
                  <a:gd name="T25" fmla="*/ 2147483647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0" y="5"/>
                    </a:moveTo>
                    <a:lnTo>
                      <a:pt x="0" y="5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8" y="5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21" name="Freeform 1518"/>
              <p:cNvSpPr>
                <a:spLocks/>
              </p:cNvSpPr>
              <p:nvPr/>
            </p:nvSpPr>
            <p:spPr bwMode="auto">
              <a:xfrm>
                <a:off x="-6250970" y="-5782359"/>
                <a:ext cx="210659" cy="43182"/>
              </a:xfrm>
              <a:custGeom>
                <a:avLst/>
                <a:gdLst>
                  <a:gd name="T0" fmla="*/ 2147483647 w 55"/>
                  <a:gd name="T1" fmla="*/ 2147483647 h 11"/>
                  <a:gd name="T2" fmla="*/ 2147483647 w 55"/>
                  <a:gd name="T3" fmla="*/ 2147483647 h 11"/>
                  <a:gd name="T4" fmla="*/ 2147483647 w 55"/>
                  <a:gd name="T5" fmla="*/ 2147483647 h 11"/>
                  <a:gd name="T6" fmla="*/ 2147483647 w 55"/>
                  <a:gd name="T7" fmla="*/ 2147483647 h 11"/>
                  <a:gd name="T8" fmla="*/ 2147483647 w 55"/>
                  <a:gd name="T9" fmla="*/ 2147483647 h 11"/>
                  <a:gd name="T10" fmla="*/ 0 w 55"/>
                  <a:gd name="T11" fmla="*/ 2147483647 h 11"/>
                  <a:gd name="T12" fmla="*/ 0 w 55"/>
                  <a:gd name="T13" fmla="*/ 2147483647 h 11"/>
                  <a:gd name="T14" fmla="*/ 2147483647 w 55"/>
                  <a:gd name="T15" fmla="*/ 0 h 11"/>
                  <a:gd name="T16" fmla="*/ 2147483647 w 55"/>
                  <a:gd name="T17" fmla="*/ 2147483647 h 11"/>
                  <a:gd name="T18" fmla="*/ 2147483647 w 55"/>
                  <a:gd name="T19" fmla="*/ 2147483647 h 11"/>
                  <a:gd name="T20" fmla="*/ 2147483647 w 55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11"/>
                  <a:gd name="T35" fmla="*/ 55 w 55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11">
                    <a:moveTo>
                      <a:pt x="55" y="11"/>
                    </a:moveTo>
                    <a:lnTo>
                      <a:pt x="55" y="11"/>
                    </a:lnTo>
                    <a:lnTo>
                      <a:pt x="39" y="11"/>
                    </a:lnTo>
                    <a:lnTo>
                      <a:pt x="22" y="11"/>
                    </a:lnTo>
                    <a:lnTo>
                      <a:pt x="6" y="11"/>
                    </a:lnTo>
                    <a:lnTo>
                      <a:pt x="0" y="6"/>
                    </a:lnTo>
                    <a:lnTo>
                      <a:pt x="22" y="0"/>
                    </a:lnTo>
                    <a:lnTo>
                      <a:pt x="44" y="6"/>
                    </a:lnTo>
                    <a:lnTo>
                      <a:pt x="55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22" name="Freeform 1519"/>
              <p:cNvSpPr>
                <a:spLocks/>
              </p:cNvSpPr>
              <p:nvPr/>
            </p:nvSpPr>
            <p:spPr bwMode="auto">
              <a:xfrm>
                <a:off x="-6391408" y="-5782359"/>
                <a:ext cx="102629" cy="43182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2147483647 w 28"/>
                  <a:gd name="T11" fmla="*/ 2147483647 h 11"/>
                  <a:gd name="T12" fmla="*/ 2147483647 w 28"/>
                  <a:gd name="T13" fmla="*/ 2147483647 h 11"/>
                  <a:gd name="T14" fmla="*/ 2147483647 w 28"/>
                  <a:gd name="T15" fmla="*/ 2147483647 h 11"/>
                  <a:gd name="T16" fmla="*/ 2147483647 w 28"/>
                  <a:gd name="T17" fmla="*/ 2147483647 h 11"/>
                  <a:gd name="T18" fmla="*/ 2147483647 w 28"/>
                  <a:gd name="T19" fmla="*/ 2147483647 h 11"/>
                  <a:gd name="T20" fmla="*/ 0 w 28"/>
                  <a:gd name="T21" fmla="*/ 2147483647 h 11"/>
                  <a:gd name="T22" fmla="*/ 0 w 28"/>
                  <a:gd name="T23" fmla="*/ 2147483647 h 11"/>
                  <a:gd name="T24" fmla="*/ 0 w 28"/>
                  <a:gd name="T25" fmla="*/ 2147483647 h 11"/>
                  <a:gd name="T26" fmla="*/ 0 w 28"/>
                  <a:gd name="T27" fmla="*/ 2147483647 h 11"/>
                  <a:gd name="T28" fmla="*/ 0 w 28"/>
                  <a:gd name="T29" fmla="*/ 2147483647 h 11"/>
                  <a:gd name="T30" fmla="*/ 0 w 28"/>
                  <a:gd name="T31" fmla="*/ 0 h 11"/>
                  <a:gd name="T32" fmla="*/ 0 w 28"/>
                  <a:gd name="T33" fmla="*/ 0 h 11"/>
                  <a:gd name="T34" fmla="*/ 2147483647 w 28"/>
                  <a:gd name="T35" fmla="*/ 0 h 11"/>
                  <a:gd name="T36" fmla="*/ 2147483647 w 28"/>
                  <a:gd name="T37" fmla="*/ 0 h 11"/>
                  <a:gd name="T38" fmla="*/ 2147483647 w 28"/>
                  <a:gd name="T39" fmla="*/ 0 h 11"/>
                  <a:gd name="T40" fmla="*/ 2147483647 w 28"/>
                  <a:gd name="T41" fmla="*/ 0 h 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8"/>
                  <a:gd name="T64" fmla="*/ 0 h 11"/>
                  <a:gd name="T65" fmla="*/ 28 w 28"/>
                  <a:gd name="T66" fmla="*/ 11 h 1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1"/>
                    </a:lnTo>
                    <a:lnTo>
                      <a:pt x="22" y="6"/>
                    </a:lnTo>
                    <a:lnTo>
                      <a:pt x="11" y="11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23" name="Freeform 1520"/>
              <p:cNvSpPr>
                <a:spLocks/>
              </p:cNvSpPr>
              <p:nvPr/>
            </p:nvSpPr>
            <p:spPr bwMode="auto">
              <a:xfrm>
                <a:off x="-6229365" y="-6208776"/>
                <a:ext cx="124235" cy="37782"/>
              </a:xfrm>
              <a:custGeom>
                <a:avLst/>
                <a:gdLst>
                  <a:gd name="T0" fmla="*/ 2147483647 w 33"/>
                  <a:gd name="T1" fmla="*/ 0 h 10"/>
                  <a:gd name="T2" fmla="*/ 2147483647 w 33"/>
                  <a:gd name="T3" fmla="*/ 0 h 10"/>
                  <a:gd name="T4" fmla="*/ 2147483647 w 33"/>
                  <a:gd name="T5" fmla="*/ 0 h 10"/>
                  <a:gd name="T6" fmla="*/ 2147483647 w 33"/>
                  <a:gd name="T7" fmla="*/ 2147483647 h 10"/>
                  <a:gd name="T8" fmla="*/ 2147483647 w 33"/>
                  <a:gd name="T9" fmla="*/ 0 h 10"/>
                  <a:gd name="T10" fmla="*/ 2147483647 w 33"/>
                  <a:gd name="T11" fmla="*/ 0 h 10"/>
                  <a:gd name="T12" fmla="*/ 2147483647 w 33"/>
                  <a:gd name="T13" fmla="*/ 2147483647 h 10"/>
                  <a:gd name="T14" fmla="*/ 2147483647 w 33"/>
                  <a:gd name="T15" fmla="*/ 2147483647 h 10"/>
                  <a:gd name="T16" fmla="*/ 2147483647 w 33"/>
                  <a:gd name="T17" fmla="*/ 2147483647 h 10"/>
                  <a:gd name="T18" fmla="*/ 2147483647 w 33"/>
                  <a:gd name="T19" fmla="*/ 2147483647 h 10"/>
                  <a:gd name="T20" fmla="*/ 0 w 33"/>
                  <a:gd name="T21" fmla="*/ 2147483647 h 10"/>
                  <a:gd name="T22" fmla="*/ 2147483647 w 33"/>
                  <a:gd name="T23" fmla="*/ 0 h 10"/>
                  <a:gd name="T24" fmla="*/ 2147483647 w 33"/>
                  <a:gd name="T25" fmla="*/ 0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0"/>
                  <a:gd name="T41" fmla="*/ 33 w 33"/>
                  <a:gd name="T42" fmla="*/ 10 h 1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0">
                    <a:moveTo>
                      <a:pt x="5" y="0"/>
                    </a:moveTo>
                    <a:lnTo>
                      <a:pt x="5" y="0"/>
                    </a:lnTo>
                    <a:lnTo>
                      <a:pt x="11" y="5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33" y="5"/>
                    </a:lnTo>
                    <a:lnTo>
                      <a:pt x="33" y="10"/>
                    </a:lnTo>
                    <a:lnTo>
                      <a:pt x="11" y="1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24" name="Freeform 1521"/>
              <p:cNvSpPr>
                <a:spLocks/>
              </p:cNvSpPr>
              <p:nvPr/>
            </p:nvSpPr>
            <p:spPr bwMode="auto">
              <a:xfrm>
                <a:off x="-6229365" y="-6289744"/>
                <a:ext cx="102629" cy="59377"/>
              </a:xfrm>
              <a:custGeom>
                <a:avLst/>
                <a:gdLst>
                  <a:gd name="T0" fmla="*/ 0 w 27"/>
                  <a:gd name="T1" fmla="*/ 2147483647 h 16"/>
                  <a:gd name="T2" fmla="*/ 0 w 27"/>
                  <a:gd name="T3" fmla="*/ 2147483647 h 16"/>
                  <a:gd name="T4" fmla="*/ 2147483647 w 27"/>
                  <a:gd name="T5" fmla="*/ 2147483647 h 16"/>
                  <a:gd name="T6" fmla="*/ 2147483647 w 27"/>
                  <a:gd name="T7" fmla="*/ 0 h 16"/>
                  <a:gd name="T8" fmla="*/ 2147483647 w 27"/>
                  <a:gd name="T9" fmla="*/ 0 h 16"/>
                  <a:gd name="T10" fmla="*/ 2147483647 w 27"/>
                  <a:gd name="T11" fmla="*/ 2147483647 h 16"/>
                  <a:gd name="T12" fmla="*/ 2147483647 w 27"/>
                  <a:gd name="T13" fmla="*/ 2147483647 h 16"/>
                  <a:gd name="T14" fmla="*/ 2147483647 w 27"/>
                  <a:gd name="T15" fmla="*/ 2147483647 h 16"/>
                  <a:gd name="T16" fmla="*/ 2147483647 w 27"/>
                  <a:gd name="T17" fmla="*/ 2147483647 h 16"/>
                  <a:gd name="T18" fmla="*/ 2147483647 w 27"/>
                  <a:gd name="T19" fmla="*/ 2147483647 h 16"/>
                  <a:gd name="T20" fmla="*/ 2147483647 w 27"/>
                  <a:gd name="T21" fmla="*/ 2147483647 h 16"/>
                  <a:gd name="T22" fmla="*/ 2147483647 w 27"/>
                  <a:gd name="T23" fmla="*/ 2147483647 h 16"/>
                  <a:gd name="T24" fmla="*/ 0 w 27"/>
                  <a:gd name="T25" fmla="*/ 2147483647 h 16"/>
                  <a:gd name="T26" fmla="*/ 0 w 27"/>
                  <a:gd name="T27" fmla="*/ 2147483647 h 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"/>
                  <a:gd name="T43" fmla="*/ 0 h 16"/>
                  <a:gd name="T44" fmla="*/ 27 w 27"/>
                  <a:gd name="T45" fmla="*/ 16 h 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" h="16">
                    <a:moveTo>
                      <a:pt x="0" y="11"/>
                    </a:moveTo>
                    <a:lnTo>
                      <a:pt x="0" y="11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11" y="5"/>
                    </a:lnTo>
                    <a:lnTo>
                      <a:pt x="22" y="11"/>
                    </a:lnTo>
                    <a:lnTo>
                      <a:pt x="27" y="11"/>
                    </a:lnTo>
                    <a:lnTo>
                      <a:pt x="22" y="16"/>
                    </a:lnTo>
                    <a:lnTo>
                      <a:pt x="22" y="11"/>
                    </a:lnTo>
                    <a:lnTo>
                      <a:pt x="16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25" name="Freeform 1522"/>
              <p:cNvSpPr>
                <a:spLocks/>
              </p:cNvSpPr>
              <p:nvPr/>
            </p:nvSpPr>
            <p:spPr bwMode="auto">
              <a:xfrm>
                <a:off x="-6369802" y="-6289744"/>
                <a:ext cx="59418" cy="59377"/>
              </a:xfrm>
              <a:custGeom>
                <a:avLst/>
                <a:gdLst>
                  <a:gd name="T0" fmla="*/ 2147483647 w 16"/>
                  <a:gd name="T1" fmla="*/ 0 h 16"/>
                  <a:gd name="T2" fmla="*/ 2147483647 w 16"/>
                  <a:gd name="T3" fmla="*/ 0 h 16"/>
                  <a:gd name="T4" fmla="*/ 2147483647 w 16"/>
                  <a:gd name="T5" fmla="*/ 2147483647 h 16"/>
                  <a:gd name="T6" fmla="*/ 2147483647 w 16"/>
                  <a:gd name="T7" fmla="*/ 2147483647 h 16"/>
                  <a:gd name="T8" fmla="*/ 2147483647 w 16"/>
                  <a:gd name="T9" fmla="*/ 0 h 16"/>
                  <a:gd name="T10" fmla="*/ 2147483647 w 16"/>
                  <a:gd name="T11" fmla="*/ 0 h 16"/>
                  <a:gd name="T12" fmla="*/ 2147483647 w 16"/>
                  <a:gd name="T13" fmla="*/ 2147483647 h 16"/>
                  <a:gd name="T14" fmla="*/ 2147483647 w 16"/>
                  <a:gd name="T15" fmla="*/ 2147483647 h 16"/>
                  <a:gd name="T16" fmla="*/ 2147483647 w 16"/>
                  <a:gd name="T17" fmla="*/ 2147483647 h 16"/>
                  <a:gd name="T18" fmla="*/ 0 w 16"/>
                  <a:gd name="T19" fmla="*/ 2147483647 h 16"/>
                  <a:gd name="T20" fmla="*/ 0 w 16"/>
                  <a:gd name="T21" fmla="*/ 2147483647 h 16"/>
                  <a:gd name="T22" fmla="*/ 2147483647 w 16"/>
                  <a:gd name="T23" fmla="*/ 0 h 16"/>
                  <a:gd name="T24" fmla="*/ 2147483647 w 16"/>
                  <a:gd name="T25" fmla="*/ 0 h 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"/>
                  <a:gd name="T40" fmla="*/ 0 h 16"/>
                  <a:gd name="T41" fmla="*/ 16 w 16"/>
                  <a:gd name="T42" fmla="*/ 16 h 1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" h="16">
                    <a:moveTo>
                      <a:pt x="5" y="0"/>
                    </a:moveTo>
                    <a:lnTo>
                      <a:pt x="5" y="0"/>
                    </a:lnTo>
                    <a:lnTo>
                      <a:pt x="5" y="5"/>
                    </a:lnTo>
                    <a:lnTo>
                      <a:pt x="16" y="0"/>
                    </a:lnTo>
                    <a:lnTo>
                      <a:pt x="16" y="11"/>
                    </a:lnTo>
                    <a:lnTo>
                      <a:pt x="5" y="16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26" name="Freeform 1523"/>
              <p:cNvSpPr>
                <a:spLocks/>
              </p:cNvSpPr>
              <p:nvPr/>
            </p:nvSpPr>
            <p:spPr bwMode="auto">
              <a:xfrm>
                <a:off x="-6391408" y="-6230367"/>
                <a:ext cx="102629" cy="59373"/>
              </a:xfrm>
              <a:custGeom>
                <a:avLst/>
                <a:gdLst>
                  <a:gd name="T0" fmla="*/ 2147483647 w 28"/>
                  <a:gd name="T1" fmla="*/ 2147483647 h 16"/>
                  <a:gd name="T2" fmla="*/ 2147483647 w 28"/>
                  <a:gd name="T3" fmla="*/ 2147483647 h 16"/>
                  <a:gd name="T4" fmla="*/ 2147483647 w 28"/>
                  <a:gd name="T5" fmla="*/ 2147483647 h 16"/>
                  <a:gd name="T6" fmla="*/ 0 w 28"/>
                  <a:gd name="T7" fmla="*/ 2147483647 h 16"/>
                  <a:gd name="T8" fmla="*/ 0 w 28"/>
                  <a:gd name="T9" fmla="*/ 2147483647 h 16"/>
                  <a:gd name="T10" fmla="*/ 0 w 28"/>
                  <a:gd name="T11" fmla="*/ 2147483647 h 16"/>
                  <a:gd name="T12" fmla="*/ 0 w 28"/>
                  <a:gd name="T13" fmla="*/ 0 h 16"/>
                  <a:gd name="T14" fmla="*/ 0 w 28"/>
                  <a:gd name="T15" fmla="*/ 0 h 16"/>
                  <a:gd name="T16" fmla="*/ 0 w 28"/>
                  <a:gd name="T17" fmla="*/ 2147483647 h 16"/>
                  <a:gd name="T18" fmla="*/ 0 w 28"/>
                  <a:gd name="T19" fmla="*/ 2147483647 h 16"/>
                  <a:gd name="T20" fmla="*/ 2147483647 w 28"/>
                  <a:gd name="T21" fmla="*/ 2147483647 h 16"/>
                  <a:gd name="T22" fmla="*/ 2147483647 w 28"/>
                  <a:gd name="T23" fmla="*/ 2147483647 h 16"/>
                  <a:gd name="T24" fmla="*/ 2147483647 w 28"/>
                  <a:gd name="T25" fmla="*/ 2147483647 h 16"/>
                  <a:gd name="T26" fmla="*/ 2147483647 w 28"/>
                  <a:gd name="T27" fmla="*/ 2147483647 h 16"/>
                  <a:gd name="T28" fmla="*/ 2147483647 w 28"/>
                  <a:gd name="T29" fmla="*/ 2147483647 h 16"/>
                  <a:gd name="T30" fmla="*/ 2147483647 w 28"/>
                  <a:gd name="T31" fmla="*/ 2147483647 h 16"/>
                  <a:gd name="T32" fmla="*/ 2147483647 w 28"/>
                  <a:gd name="T33" fmla="*/ 2147483647 h 16"/>
                  <a:gd name="T34" fmla="*/ 2147483647 w 28"/>
                  <a:gd name="T35" fmla="*/ 2147483647 h 16"/>
                  <a:gd name="T36" fmla="*/ 2147483647 w 28"/>
                  <a:gd name="T37" fmla="*/ 2147483647 h 1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16"/>
                  <a:gd name="T59" fmla="*/ 28 w 28"/>
                  <a:gd name="T60" fmla="*/ 16 h 1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16">
                    <a:moveTo>
                      <a:pt x="22" y="16"/>
                    </a:moveTo>
                    <a:lnTo>
                      <a:pt x="22" y="16"/>
                    </a:lnTo>
                    <a:lnTo>
                      <a:pt x="17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6" y="6"/>
                    </a:lnTo>
                    <a:lnTo>
                      <a:pt x="17" y="6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8" y="16"/>
                    </a:lnTo>
                    <a:lnTo>
                      <a:pt x="22" y="1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27" name="Freeform 1524"/>
              <p:cNvSpPr>
                <a:spLocks/>
              </p:cNvSpPr>
              <p:nvPr/>
            </p:nvSpPr>
            <p:spPr bwMode="auto">
              <a:xfrm>
                <a:off x="-6250970" y="-6149403"/>
                <a:ext cx="145841" cy="43182"/>
              </a:xfrm>
              <a:custGeom>
                <a:avLst/>
                <a:gdLst>
                  <a:gd name="T0" fmla="*/ 0 w 39"/>
                  <a:gd name="T1" fmla="*/ 0 h 11"/>
                  <a:gd name="T2" fmla="*/ 0 w 39"/>
                  <a:gd name="T3" fmla="*/ 0 h 11"/>
                  <a:gd name="T4" fmla="*/ 2147483647 w 39"/>
                  <a:gd name="T5" fmla="*/ 0 h 11"/>
                  <a:gd name="T6" fmla="*/ 2147483647 w 39"/>
                  <a:gd name="T7" fmla="*/ 0 h 11"/>
                  <a:gd name="T8" fmla="*/ 2147483647 w 39"/>
                  <a:gd name="T9" fmla="*/ 2147483647 h 11"/>
                  <a:gd name="T10" fmla="*/ 2147483647 w 39"/>
                  <a:gd name="T11" fmla="*/ 2147483647 h 11"/>
                  <a:gd name="T12" fmla="*/ 2147483647 w 39"/>
                  <a:gd name="T13" fmla="*/ 2147483647 h 11"/>
                  <a:gd name="T14" fmla="*/ 2147483647 w 39"/>
                  <a:gd name="T15" fmla="*/ 2147483647 h 11"/>
                  <a:gd name="T16" fmla="*/ 0 w 39"/>
                  <a:gd name="T17" fmla="*/ 0 h 11"/>
                  <a:gd name="T18" fmla="*/ 0 w 39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"/>
                  <a:gd name="T31" fmla="*/ 0 h 11"/>
                  <a:gd name="T32" fmla="*/ 39 w 39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" h="11">
                    <a:moveTo>
                      <a:pt x="0" y="0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9" y="11"/>
                    </a:lnTo>
                    <a:lnTo>
                      <a:pt x="11" y="5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28" name="Freeform 1525"/>
              <p:cNvSpPr>
                <a:spLocks/>
              </p:cNvSpPr>
              <p:nvPr/>
            </p:nvSpPr>
            <p:spPr bwMode="auto">
              <a:xfrm>
                <a:off x="-6391408" y="-6170994"/>
                <a:ext cx="102629" cy="64773"/>
              </a:xfrm>
              <a:custGeom>
                <a:avLst/>
                <a:gdLst>
                  <a:gd name="T0" fmla="*/ 2147483647 w 28"/>
                  <a:gd name="T1" fmla="*/ 2147483647 h 17"/>
                  <a:gd name="T2" fmla="*/ 2147483647 w 28"/>
                  <a:gd name="T3" fmla="*/ 2147483647 h 17"/>
                  <a:gd name="T4" fmla="*/ 2147483647 w 28"/>
                  <a:gd name="T5" fmla="*/ 2147483647 h 17"/>
                  <a:gd name="T6" fmla="*/ 2147483647 w 28"/>
                  <a:gd name="T7" fmla="*/ 2147483647 h 17"/>
                  <a:gd name="T8" fmla="*/ 0 w 28"/>
                  <a:gd name="T9" fmla="*/ 2147483647 h 17"/>
                  <a:gd name="T10" fmla="*/ 0 w 28"/>
                  <a:gd name="T11" fmla="*/ 2147483647 h 17"/>
                  <a:gd name="T12" fmla="*/ 0 w 28"/>
                  <a:gd name="T13" fmla="*/ 2147483647 h 17"/>
                  <a:gd name="T14" fmla="*/ 2147483647 w 28"/>
                  <a:gd name="T15" fmla="*/ 0 h 17"/>
                  <a:gd name="T16" fmla="*/ 2147483647 w 28"/>
                  <a:gd name="T17" fmla="*/ 2147483647 h 17"/>
                  <a:gd name="T18" fmla="*/ 2147483647 w 28"/>
                  <a:gd name="T19" fmla="*/ 2147483647 h 17"/>
                  <a:gd name="T20" fmla="*/ 2147483647 w 28"/>
                  <a:gd name="T21" fmla="*/ 2147483647 h 17"/>
                  <a:gd name="T22" fmla="*/ 2147483647 w 28"/>
                  <a:gd name="T23" fmla="*/ 2147483647 h 17"/>
                  <a:gd name="T24" fmla="*/ 2147483647 w 28"/>
                  <a:gd name="T25" fmla="*/ 2147483647 h 17"/>
                  <a:gd name="T26" fmla="*/ 2147483647 w 28"/>
                  <a:gd name="T27" fmla="*/ 2147483647 h 17"/>
                  <a:gd name="T28" fmla="*/ 2147483647 w 28"/>
                  <a:gd name="T29" fmla="*/ 214748364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7"/>
                  <a:gd name="T47" fmla="*/ 28 w 28"/>
                  <a:gd name="T48" fmla="*/ 17 h 1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7">
                    <a:moveTo>
                      <a:pt x="22" y="17"/>
                    </a:moveTo>
                    <a:lnTo>
                      <a:pt x="22" y="17"/>
                    </a:lnTo>
                    <a:lnTo>
                      <a:pt x="22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11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29" name="Freeform 1526"/>
              <p:cNvSpPr>
                <a:spLocks/>
              </p:cNvSpPr>
              <p:nvPr/>
            </p:nvSpPr>
            <p:spPr bwMode="auto">
              <a:xfrm>
                <a:off x="-6229365" y="-6106222"/>
                <a:ext cx="124235" cy="37786"/>
              </a:xfrm>
              <a:custGeom>
                <a:avLst/>
                <a:gdLst>
                  <a:gd name="T0" fmla="*/ 2147483647 w 33"/>
                  <a:gd name="T1" fmla="*/ 2147483647 h 11"/>
                  <a:gd name="T2" fmla="*/ 2147483647 w 33"/>
                  <a:gd name="T3" fmla="*/ 2147483647 h 11"/>
                  <a:gd name="T4" fmla="*/ 2147483647 w 33"/>
                  <a:gd name="T5" fmla="*/ 2147483647 h 11"/>
                  <a:gd name="T6" fmla="*/ 0 w 33"/>
                  <a:gd name="T7" fmla="*/ 2147483647 h 11"/>
                  <a:gd name="T8" fmla="*/ 0 w 33"/>
                  <a:gd name="T9" fmla="*/ 2147483647 h 11"/>
                  <a:gd name="T10" fmla="*/ 0 w 33"/>
                  <a:gd name="T11" fmla="*/ 2147483647 h 11"/>
                  <a:gd name="T12" fmla="*/ 0 w 33"/>
                  <a:gd name="T13" fmla="*/ 2147483647 h 11"/>
                  <a:gd name="T14" fmla="*/ 2147483647 w 33"/>
                  <a:gd name="T15" fmla="*/ 0 h 11"/>
                  <a:gd name="T16" fmla="*/ 2147483647 w 33"/>
                  <a:gd name="T17" fmla="*/ 0 h 11"/>
                  <a:gd name="T18" fmla="*/ 2147483647 w 33"/>
                  <a:gd name="T19" fmla="*/ 0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2147483647 w 33"/>
                  <a:gd name="T25" fmla="*/ 2147483647 h 11"/>
                  <a:gd name="T26" fmla="*/ 2147483647 w 33"/>
                  <a:gd name="T27" fmla="*/ 2147483647 h 11"/>
                  <a:gd name="T28" fmla="*/ 2147483647 w 33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1"/>
                  <a:gd name="T47" fmla="*/ 33 w 33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1">
                    <a:moveTo>
                      <a:pt x="27" y="11"/>
                    </a:moveTo>
                    <a:lnTo>
                      <a:pt x="27" y="11"/>
                    </a:lnTo>
                    <a:lnTo>
                      <a:pt x="16" y="11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11" y="5"/>
                    </a:lnTo>
                    <a:lnTo>
                      <a:pt x="22" y="5"/>
                    </a:lnTo>
                    <a:lnTo>
                      <a:pt x="33" y="5"/>
                    </a:lnTo>
                    <a:lnTo>
                      <a:pt x="27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30" name="Freeform 1527"/>
              <p:cNvSpPr>
                <a:spLocks/>
              </p:cNvSpPr>
              <p:nvPr/>
            </p:nvSpPr>
            <p:spPr bwMode="auto">
              <a:xfrm>
                <a:off x="-6391408" y="-6106222"/>
                <a:ext cx="124235" cy="37786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0 w 33"/>
                  <a:gd name="T19" fmla="*/ 2147483647 h 11"/>
                  <a:gd name="T20" fmla="*/ 0 w 33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11"/>
                  <a:gd name="T35" fmla="*/ 33 w 33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11"/>
                    </a:lnTo>
                    <a:lnTo>
                      <a:pt x="22" y="11"/>
                    </a:lnTo>
                    <a:lnTo>
                      <a:pt x="11" y="5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31" name="Freeform 1528"/>
              <p:cNvSpPr>
                <a:spLocks/>
              </p:cNvSpPr>
              <p:nvPr/>
            </p:nvSpPr>
            <p:spPr bwMode="auto">
              <a:xfrm>
                <a:off x="-6186153" y="-6046845"/>
                <a:ext cx="102629" cy="37782"/>
              </a:xfrm>
              <a:custGeom>
                <a:avLst/>
                <a:gdLst>
                  <a:gd name="T0" fmla="*/ 0 w 27"/>
                  <a:gd name="T1" fmla="*/ 2147483647 h 11"/>
                  <a:gd name="T2" fmla="*/ 0 w 27"/>
                  <a:gd name="T3" fmla="*/ 2147483647 h 11"/>
                  <a:gd name="T4" fmla="*/ 2147483647 w 27"/>
                  <a:gd name="T5" fmla="*/ 0 h 11"/>
                  <a:gd name="T6" fmla="*/ 2147483647 w 27"/>
                  <a:gd name="T7" fmla="*/ 0 h 11"/>
                  <a:gd name="T8" fmla="*/ 2147483647 w 27"/>
                  <a:gd name="T9" fmla="*/ 2147483647 h 11"/>
                  <a:gd name="T10" fmla="*/ 2147483647 w 27"/>
                  <a:gd name="T11" fmla="*/ 2147483647 h 11"/>
                  <a:gd name="T12" fmla="*/ 2147483647 w 27"/>
                  <a:gd name="T13" fmla="*/ 2147483647 h 11"/>
                  <a:gd name="T14" fmla="*/ 2147483647 w 27"/>
                  <a:gd name="T15" fmla="*/ 2147483647 h 11"/>
                  <a:gd name="T16" fmla="*/ 2147483647 w 27"/>
                  <a:gd name="T17" fmla="*/ 2147483647 h 11"/>
                  <a:gd name="T18" fmla="*/ 0 w 27"/>
                  <a:gd name="T19" fmla="*/ 2147483647 h 11"/>
                  <a:gd name="T20" fmla="*/ 0 w 27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7"/>
                  <a:gd name="T34" fmla="*/ 0 h 11"/>
                  <a:gd name="T35" fmla="*/ 27 w 27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7" h="11">
                    <a:moveTo>
                      <a:pt x="0" y="6"/>
                    </a:moveTo>
                    <a:lnTo>
                      <a:pt x="0" y="6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6"/>
                    </a:lnTo>
                    <a:lnTo>
                      <a:pt x="27" y="11"/>
                    </a:lnTo>
                    <a:lnTo>
                      <a:pt x="16" y="11"/>
                    </a:lnTo>
                    <a:lnTo>
                      <a:pt x="5" y="1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32" name="Freeform 1529"/>
              <p:cNvSpPr>
                <a:spLocks/>
              </p:cNvSpPr>
              <p:nvPr/>
            </p:nvSpPr>
            <p:spPr bwMode="auto">
              <a:xfrm>
                <a:off x="-6391408" y="-6046845"/>
                <a:ext cx="124235" cy="37782"/>
              </a:xfrm>
              <a:custGeom>
                <a:avLst/>
                <a:gdLst>
                  <a:gd name="T0" fmla="*/ 2147483647 w 33"/>
                  <a:gd name="T1" fmla="*/ 2147483647 h 11"/>
                  <a:gd name="T2" fmla="*/ 2147483647 w 33"/>
                  <a:gd name="T3" fmla="*/ 2147483647 h 11"/>
                  <a:gd name="T4" fmla="*/ 2147483647 w 33"/>
                  <a:gd name="T5" fmla="*/ 2147483647 h 11"/>
                  <a:gd name="T6" fmla="*/ 2147483647 w 33"/>
                  <a:gd name="T7" fmla="*/ 2147483647 h 11"/>
                  <a:gd name="T8" fmla="*/ 0 w 33"/>
                  <a:gd name="T9" fmla="*/ 2147483647 h 11"/>
                  <a:gd name="T10" fmla="*/ 0 w 33"/>
                  <a:gd name="T11" fmla="*/ 2147483647 h 11"/>
                  <a:gd name="T12" fmla="*/ 0 w 33"/>
                  <a:gd name="T13" fmla="*/ 0 h 11"/>
                  <a:gd name="T14" fmla="*/ 2147483647 w 33"/>
                  <a:gd name="T15" fmla="*/ 0 h 11"/>
                  <a:gd name="T16" fmla="*/ 2147483647 w 33"/>
                  <a:gd name="T17" fmla="*/ 0 h 11"/>
                  <a:gd name="T18" fmla="*/ 2147483647 w 33"/>
                  <a:gd name="T19" fmla="*/ 0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2147483647 w 33"/>
                  <a:gd name="T25" fmla="*/ 2147483647 h 11"/>
                  <a:gd name="T26" fmla="*/ 2147483647 w 33"/>
                  <a:gd name="T27" fmla="*/ 2147483647 h 11"/>
                  <a:gd name="T28" fmla="*/ 2147483647 w 33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1"/>
                  <a:gd name="T47" fmla="*/ 33 w 33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1">
                    <a:moveTo>
                      <a:pt x="33" y="11"/>
                    </a:moveTo>
                    <a:lnTo>
                      <a:pt x="33" y="11"/>
                    </a:lnTo>
                    <a:lnTo>
                      <a:pt x="28" y="6"/>
                    </a:lnTo>
                    <a:lnTo>
                      <a:pt x="17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6"/>
                    </a:lnTo>
                    <a:lnTo>
                      <a:pt x="33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33" name="Freeform 1530"/>
              <p:cNvSpPr>
                <a:spLocks/>
              </p:cNvSpPr>
              <p:nvPr/>
            </p:nvSpPr>
            <p:spPr bwMode="auto">
              <a:xfrm>
                <a:off x="-6250970" y="-5982072"/>
                <a:ext cx="145841" cy="37782"/>
              </a:xfrm>
              <a:custGeom>
                <a:avLst/>
                <a:gdLst>
                  <a:gd name="T0" fmla="*/ 2147483647 w 39"/>
                  <a:gd name="T1" fmla="*/ 0 h 11"/>
                  <a:gd name="T2" fmla="*/ 2147483647 w 39"/>
                  <a:gd name="T3" fmla="*/ 0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0 w 39"/>
                  <a:gd name="T15" fmla="*/ 0 h 11"/>
                  <a:gd name="T16" fmla="*/ 2147483647 w 39"/>
                  <a:gd name="T17" fmla="*/ 0 h 11"/>
                  <a:gd name="T18" fmla="*/ 2147483647 w 39"/>
                  <a:gd name="T19" fmla="*/ 0 h 11"/>
                  <a:gd name="T20" fmla="*/ 2147483647 w 39"/>
                  <a:gd name="T21" fmla="*/ 0 h 11"/>
                  <a:gd name="T22" fmla="*/ 2147483647 w 39"/>
                  <a:gd name="T23" fmla="*/ 0 h 11"/>
                  <a:gd name="T24" fmla="*/ 2147483647 w 39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9" y="0"/>
                    </a:moveTo>
                    <a:lnTo>
                      <a:pt x="39" y="0"/>
                    </a:lnTo>
                    <a:lnTo>
                      <a:pt x="33" y="5"/>
                    </a:lnTo>
                    <a:lnTo>
                      <a:pt x="22" y="5"/>
                    </a:lnTo>
                    <a:lnTo>
                      <a:pt x="11" y="5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34" name="Freeform 1531"/>
              <p:cNvSpPr>
                <a:spLocks/>
              </p:cNvSpPr>
              <p:nvPr/>
            </p:nvSpPr>
            <p:spPr bwMode="auto">
              <a:xfrm>
                <a:off x="-6391408" y="-5944290"/>
                <a:ext cx="124235" cy="43182"/>
              </a:xfrm>
              <a:custGeom>
                <a:avLst/>
                <a:gdLst>
                  <a:gd name="T0" fmla="*/ 0 w 33"/>
                  <a:gd name="T1" fmla="*/ 0 h 11"/>
                  <a:gd name="T2" fmla="*/ 0 w 33"/>
                  <a:gd name="T3" fmla="*/ 0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2147483647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2147483647 h 11"/>
                  <a:gd name="T24" fmla="*/ 0 w 33"/>
                  <a:gd name="T25" fmla="*/ 0 h 11"/>
                  <a:gd name="T26" fmla="*/ 0 w 33"/>
                  <a:gd name="T27" fmla="*/ 0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28" y="5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35" name="Freeform 1532"/>
              <p:cNvSpPr>
                <a:spLocks/>
              </p:cNvSpPr>
              <p:nvPr/>
            </p:nvSpPr>
            <p:spPr bwMode="auto">
              <a:xfrm>
                <a:off x="-6250970" y="-5944290"/>
                <a:ext cx="108029" cy="43182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2147483647 h 11"/>
                  <a:gd name="T14" fmla="*/ 0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"/>
                  <a:gd name="T34" fmla="*/ 0 h 11"/>
                  <a:gd name="T35" fmla="*/ 28 w 28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36" name="Freeform 1533"/>
              <p:cNvSpPr>
                <a:spLocks/>
              </p:cNvSpPr>
              <p:nvPr/>
            </p:nvSpPr>
            <p:spPr bwMode="auto">
              <a:xfrm>
                <a:off x="-6434620" y="-5884914"/>
                <a:ext cx="145841" cy="26987"/>
              </a:xfrm>
              <a:custGeom>
                <a:avLst/>
                <a:gdLst>
                  <a:gd name="T0" fmla="*/ 2147483647 w 39"/>
                  <a:gd name="T1" fmla="*/ 2147483647 h 6"/>
                  <a:gd name="T2" fmla="*/ 2147483647 w 39"/>
                  <a:gd name="T3" fmla="*/ 2147483647 h 6"/>
                  <a:gd name="T4" fmla="*/ 2147483647 w 39"/>
                  <a:gd name="T5" fmla="*/ 2147483647 h 6"/>
                  <a:gd name="T6" fmla="*/ 2147483647 w 39"/>
                  <a:gd name="T7" fmla="*/ 2147483647 h 6"/>
                  <a:gd name="T8" fmla="*/ 2147483647 w 39"/>
                  <a:gd name="T9" fmla="*/ 2147483647 h 6"/>
                  <a:gd name="T10" fmla="*/ 0 w 39"/>
                  <a:gd name="T11" fmla="*/ 0 h 6"/>
                  <a:gd name="T12" fmla="*/ 0 w 39"/>
                  <a:gd name="T13" fmla="*/ 0 h 6"/>
                  <a:gd name="T14" fmla="*/ 2147483647 w 39"/>
                  <a:gd name="T15" fmla="*/ 0 h 6"/>
                  <a:gd name="T16" fmla="*/ 2147483647 w 39"/>
                  <a:gd name="T17" fmla="*/ 0 h 6"/>
                  <a:gd name="T18" fmla="*/ 2147483647 w 39"/>
                  <a:gd name="T19" fmla="*/ 0 h 6"/>
                  <a:gd name="T20" fmla="*/ 2147483647 w 39"/>
                  <a:gd name="T21" fmla="*/ 2147483647 h 6"/>
                  <a:gd name="T22" fmla="*/ 2147483647 w 39"/>
                  <a:gd name="T23" fmla="*/ 2147483647 h 6"/>
                  <a:gd name="T24" fmla="*/ 2147483647 w 39"/>
                  <a:gd name="T25" fmla="*/ 2147483647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6"/>
                  <a:gd name="T41" fmla="*/ 39 w 39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6">
                    <a:moveTo>
                      <a:pt x="33" y="6"/>
                    </a:moveTo>
                    <a:lnTo>
                      <a:pt x="33" y="6"/>
                    </a:lnTo>
                    <a:lnTo>
                      <a:pt x="28" y="6"/>
                    </a:lnTo>
                    <a:lnTo>
                      <a:pt x="17" y="6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0"/>
                    </a:lnTo>
                    <a:lnTo>
                      <a:pt x="39" y="6"/>
                    </a:lnTo>
                    <a:lnTo>
                      <a:pt x="33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37" name="Freeform 1534"/>
              <p:cNvSpPr>
                <a:spLocks/>
              </p:cNvSpPr>
              <p:nvPr/>
            </p:nvSpPr>
            <p:spPr bwMode="auto">
              <a:xfrm>
                <a:off x="-6229365" y="-5884914"/>
                <a:ext cx="124235" cy="43182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2147483647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0 w 33"/>
                  <a:gd name="T25" fmla="*/ 2147483647 h 11"/>
                  <a:gd name="T26" fmla="*/ 0 w 33"/>
                  <a:gd name="T27" fmla="*/ 2147483647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6"/>
                    </a:moveTo>
                    <a:lnTo>
                      <a:pt x="0" y="6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33" y="6"/>
                    </a:lnTo>
                    <a:lnTo>
                      <a:pt x="27" y="11"/>
                    </a:lnTo>
                    <a:lnTo>
                      <a:pt x="16" y="6"/>
                    </a:lnTo>
                    <a:lnTo>
                      <a:pt x="11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38" name="Freeform 1535"/>
              <p:cNvSpPr>
                <a:spLocks/>
              </p:cNvSpPr>
              <p:nvPr/>
            </p:nvSpPr>
            <p:spPr bwMode="auto">
              <a:xfrm>
                <a:off x="-6250970" y="-5820141"/>
                <a:ext cx="210659" cy="21591"/>
              </a:xfrm>
              <a:custGeom>
                <a:avLst/>
                <a:gdLst>
                  <a:gd name="T0" fmla="*/ 2147483647 w 55"/>
                  <a:gd name="T1" fmla="*/ 2147483647 h 6"/>
                  <a:gd name="T2" fmla="*/ 2147483647 w 55"/>
                  <a:gd name="T3" fmla="*/ 2147483647 h 6"/>
                  <a:gd name="T4" fmla="*/ 2147483647 w 55"/>
                  <a:gd name="T5" fmla="*/ 2147483647 h 6"/>
                  <a:gd name="T6" fmla="*/ 2147483647 w 55"/>
                  <a:gd name="T7" fmla="*/ 2147483647 h 6"/>
                  <a:gd name="T8" fmla="*/ 0 w 55"/>
                  <a:gd name="T9" fmla="*/ 0 h 6"/>
                  <a:gd name="T10" fmla="*/ 0 w 55"/>
                  <a:gd name="T11" fmla="*/ 0 h 6"/>
                  <a:gd name="T12" fmla="*/ 2147483647 w 55"/>
                  <a:gd name="T13" fmla="*/ 0 h 6"/>
                  <a:gd name="T14" fmla="*/ 2147483647 w 55"/>
                  <a:gd name="T15" fmla="*/ 0 h 6"/>
                  <a:gd name="T16" fmla="*/ 2147483647 w 55"/>
                  <a:gd name="T17" fmla="*/ 0 h 6"/>
                  <a:gd name="T18" fmla="*/ 2147483647 w 55"/>
                  <a:gd name="T19" fmla="*/ 2147483647 h 6"/>
                  <a:gd name="T20" fmla="*/ 2147483647 w 55"/>
                  <a:gd name="T21" fmla="*/ 2147483647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6"/>
                  <a:gd name="T35" fmla="*/ 55 w 55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6">
                    <a:moveTo>
                      <a:pt x="55" y="6"/>
                    </a:moveTo>
                    <a:lnTo>
                      <a:pt x="55" y="6"/>
                    </a:lnTo>
                    <a:lnTo>
                      <a:pt x="28" y="6"/>
                    </a:lnTo>
                    <a:lnTo>
                      <a:pt x="11" y="6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39" name="Freeform 1536"/>
              <p:cNvSpPr>
                <a:spLocks/>
              </p:cNvSpPr>
              <p:nvPr/>
            </p:nvSpPr>
            <p:spPr bwMode="auto">
              <a:xfrm>
                <a:off x="-6391408" y="-5841732"/>
                <a:ext cx="124235" cy="43182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2147483647 h 11"/>
                  <a:gd name="T10" fmla="*/ 2147483647 w 33"/>
                  <a:gd name="T11" fmla="*/ 0 h 11"/>
                  <a:gd name="T12" fmla="*/ 2147483647 w 33"/>
                  <a:gd name="T13" fmla="*/ 0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2147483647 h 11"/>
                  <a:gd name="T24" fmla="*/ 0 w 33"/>
                  <a:gd name="T25" fmla="*/ 2147483647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0" y="5"/>
                    </a:moveTo>
                    <a:lnTo>
                      <a:pt x="0" y="5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8" y="5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40" name="Freeform 1537"/>
              <p:cNvSpPr>
                <a:spLocks/>
              </p:cNvSpPr>
              <p:nvPr/>
            </p:nvSpPr>
            <p:spPr bwMode="auto">
              <a:xfrm>
                <a:off x="-6250970" y="-5782359"/>
                <a:ext cx="210659" cy="43182"/>
              </a:xfrm>
              <a:custGeom>
                <a:avLst/>
                <a:gdLst>
                  <a:gd name="T0" fmla="*/ 2147483647 w 55"/>
                  <a:gd name="T1" fmla="*/ 2147483647 h 11"/>
                  <a:gd name="T2" fmla="*/ 2147483647 w 55"/>
                  <a:gd name="T3" fmla="*/ 2147483647 h 11"/>
                  <a:gd name="T4" fmla="*/ 2147483647 w 55"/>
                  <a:gd name="T5" fmla="*/ 2147483647 h 11"/>
                  <a:gd name="T6" fmla="*/ 2147483647 w 55"/>
                  <a:gd name="T7" fmla="*/ 2147483647 h 11"/>
                  <a:gd name="T8" fmla="*/ 2147483647 w 55"/>
                  <a:gd name="T9" fmla="*/ 2147483647 h 11"/>
                  <a:gd name="T10" fmla="*/ 0 w 55"/>
                  <a:gd name="T11" fmla="*/ 2147483647 h 11"/>
                  <a:gd name="T12" fmla="*/ 0 w 55"/>
                  <a:gd name="T13" fmla="*/ 2147483647 h 11"/>
                  <a:gd name="T14" fmla="*/ 2147483647 w 55"/>
                  <a:gd name="T15" fmla="*/ 0 h 11"/>
                  <a:gd name="T16" fmla="*/ 2147483647 w 55"/>
                  <a:gd name="T17" fmla="*/ 2147483647 h 11"/>
                  <a:gd name="T18" fmla="*/ 2147483647 w 55"/>
                  <a:gd name="T19" fmla="*/ 2147483647 h 11"/>
                  <a:gd name="T20" fmla="*/ 2147483647 w 55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11"/>
                  <a:gd name="T35" fmla="*/ 55 w 55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11">
                    <a:moveTo>
                      <a:pt x="55" y="11"/>
                    </a:moveTo>
                    <a:lnTo>
                      <a:pt x="55" y="11"/>
                    </a:lnTo>
                    <a:lnTo>
                      <a:pt x="39" y="11"/>
                    </a:lnTo>
                    <a:lnTo>
                      <a:pt x="22" y="11"/>
                    </a:lnTo>
                    <a:lnTo>
                      <a:pt x="6" y="11"/>
                    </a:lnTo>
                    <a:lnTo>
                      <a:pt x="0" y="6"/>
                    </a:lnTo>
                    <a:lnTo>
                      <a:pt x="22" y="0"/>
                    </a:lnTo>
                    <a:lnTo>
                      <a:pt x="44" y="6"/>
                    </a:lnTo>
                    <a:lnTo>
                      <a:pt x="55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41" name="Freeform 1538"/>
              <p:cNvSpPr>
                <a:spLocks/>
              </p:cNvSpPr>
              <p:nvPr/>
            </p:nvSpPr>
            <p:spPr bwMode="auto">
              <a:xfrm>
                <a:off x="-6391408" y="-5782359"/>
                <a:ext cx="102629" cy="43182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2147483647 w 28"/>
                  <a:gd name="T11" fmla="*/ 2147483647 h 11"/>
                  <a:gd name="T12" fmla="*/ 2147483647 w 28"/>
                  <a:gd name="T13" fmla="*/ 2147483647 h 11"/>
                  <a:gd name="T14" fmla="*/ 2147483647 w 28"/>
                  <a:gd name="T15" fmla="*/ 2147483647 h 11"/>
                  <a:gd name="T16" fmla="*/ 2147483647 w 28"/>
                  <a:gd name="T17" fmla="*/ 2147483647 h 11"/>
                  <a:gd name="T18" fmla="*/ 2147483647 w 28"/>
                  <a:gd name="T19" fmla="*/ 2147483647 h 11"/>
                  <a:gd name="T20" fmla="*/ 0 w 28"/>
                  <a:gd name="T21" fmla="*/ 2147483647 h 11"/>
                  <a:gd name="T22" fmla="*/ 0 w 28"/>
                  <a:gd name="T23" fmla="*/ 2147483647 h 11"/>
                  <a:gd name="T24" fmla="*/ 0 w 28"/>
                  <a:gd name="T25" fmla="*/ 2147483647 h 11"/>
                  <a:gd name="T26" fmla="*/ 0 w 28"/>
                  <a:gd name="T27" fmla="*/ 2147483647 h 11"/>
                  <a:gd name="T28" fmla="*/ 0 w 28"/>
                  <a:gd name="T29" fmla="*/ 2147483647 h 11"/>
                  <a:gd name="T30" fmla="*/ 0 w 28"/>
                  <a:gd name="T31" fmla="*/ 0 h 11"/>
                  <a:gd name="T32" fmla="*/ 0 w 28"/>
                  <a:gd name="T33" fmla="*/ 0 h 11"/>
                  <a:gd name="T34" fmla="*/ 2147483647 w 28"/>
                  <a:gd name="T35" fmla="*/ 0 h 11"/>
                  <a:gd name="T36" fmla="*/ 2147483647 w 28"/>
                  <a:gd name="T37" fmla="*/ 0 h 11"/>
                  <a:gd name="T38" fmla="*/ 2147483647 w 28"/>
                  <a:gd name="T39" fmla="*/ 0 h 11"/>
                  <a:gd name="T40" fmla="*/ 2147483647 w 28"/>
                  <a:gd name="T41" fmla="*/ 0 h 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8"/>
                  <a:gd name="T64" fmla="*/ 0 h 11"/>
                  <a:gd name="T65" fmla="*/ 28 w 28"/>
                  <a:gd name="T66" fmla="*/ 11 h 1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1"/>
                    </a:lnTo>
                    <a:lnTo>
                      <a:pt x="22" y="6"/>
                    </a:lnTo>
                    <a:lnTo>
                      <a:pt x="11" y="11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42" name="Freeform 1539"/>
              <p:cNvSpPr>
                <a:spLocks/>
              </p:cNvSpPr>
              <p:nvPr/>
            </p:nvSpPr>
            <p:spPr bwMode="auto">
              <a:xfrm>
                <a:off x="-6229365" y="-6208776"/>
                <a:ext cx="124235" cy="37782"/>
              </a:xfrm>
              <a:custGeom>
                <a:avLst/>
                <a:gdLst>
                  <a:gd name="T0" fmla="*/ 2147483647 w 33"/>
                  <a:gd name="T1" fmla="*/ 0 h 10"/>
                  <a:gd name="T2" fmla="*/ 2147483647 w 33"/>
                  <a:gd name="T3" fmla="*/ 0 h 10"/>
                  <a:gd name="T4" fmla="*/ 2147483647 w 33"/>
                  <a:gd name="T5" fmla="*/ 0 h 10"/>
                  <a:gd name="T6" fmla="*/ 2147483647 w 33"/>
                  <a:gd name="T7" fmla="*/ 2147483647 h 10"/>
                  <a:gd name="T8" fmla="*/ 2147483647 w 33"/>
                  <a:gd name="T9" fmla="*/ 0 h 10"/>
                  <a:gd name="T10" fmla="*/ 2147483647 w 33"/>
                  <a:gd name="T11" fmla="*/ 0 h 10"/>
                  <a:gd name="T12" fmla="*/ 2147483647 w 33"/>
                  <a:gd name="T13" fmla="*/ 2147483647 h 10"/>
                  <a:gd name="T14" fmla="*/ 2147483647 w 33"/>
                  <a:gd name="T15" fmla="*/ 2147483647 h 10"/>
                  <a:gd name="T16" fmla="*/ 2147483647 w 33"/>
                  <a:gd name="T17" fmla="*/ 2147483647 h 10"/>
                  <a:gd name="T18" fmla="*/ 2147483647 w 33"/>
                  <a:gd name="T19" fmla="*/ 2147483647 h 10"/>
                  <a:gd name="T20" fmla="*/ 0 w 33"/>
                  <a:gd name="T21" fmla="*/ 2147483647 h 10"/>
                  <a:gd name="T22" fmla="*/ 2147483647 w 33"/>
                  <a:gd name="T23" fmla="*/ 0 h 10"/>
                  <a:gd name="T24" fmla="*/ 2147483647 w 33"/>
                  <a:gd name="T25" fmla="*/ 0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0"/>
                  <a:gd name="T41" fmla="*/ 33 w 33"/>
                  <a:gd name="T42" fmla="*/ 10 h 1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0">
                    <a:moveTo>
                      <a:pt x="5" y="0"/>
                    </a:moveTo>
                    <a:lnTo>
                      <a:pt x="5" y="0"/>
                    </a:lnTo>
                    <a:lnTo>
                      <a:pt x="11" y="5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33" y="5"/>
                    </a:lnTo>
                    <a:lnTo>
                      <a:pt x="33" y="10"/>
                    </a:lnTo>
                    <a:lnTo>
                      <a:pt x="11" y="1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43" name="Freeform 1540"/>
              <p:cNvSpPr>
                <a:spLocks/>
              </p:cNvSpPr>
              <p:nvPr/>
            </p:nvSpPr>
            <p:spPr bwMode="auto">
              <a:xfrm>
                <a:off x="-6229365" y="-5658210"/>
                <a:ext cx="102629" cy="64773"/>
              </a:xfrm>
              <a:custGeom>
                <a:avLst/>
                <a:gdLst>
                  <a:gd name="T0" fmla="*/ 0 w 27"/>
                  <a:gd name="T1" fmla="*/ 2147483647 h 17"/>
                  <a:gd name="T2" fmla="*/ 0 w 27"/>
                  <a:gd name="T3" fmla="*/ 2147483647 h 17"/>
                  <a:gd name="T4" fmla="*/ 2147483647 w 27"/>
                  <a:gd name="T5" fmla="*/ 2147483647 h 17"/>
                  <a:gd name="T6" fmla="*/ 2147483647 w 27"/>
                  <a:gd name="T7" fmla="*/ 0 h 17"/>
                  <a:gd name="T8" fmla="*/ 2147483647 w 27"/>
                  <a:gd name="T9" fmla="*/ 0 h 17"/>
                  <a:gd name="T10" fmla="*/ 2147483647 w 27"/>
                  <a:gd name="T11" fmla="*/ 2147483647 h 17"/>
                  <a:gd name="T12" fmla="*/ 2147483647 w 27"/>
                  <a:gd name="T13" fmla="*/ 2147483647 h 17"/>
                  <a:gd name="T14" fmla="*/ 2147483647 w 27"/>
                  <a:gd name="T15" fmla="*/ 2147483647 h 17"/>
                  <a:gd name="T16" fmla="*/ 2147483647 w 27"/>
                  <a:gd name="T17" fmla="*/ 2147483647 h 17"/>
                  <a:gd name="T18" fmla="*/ 2147483647 w 27"/>
                  <a:gd name="T19" fmla="*/ 2147483647 h 17"/>
                  <a:gd name="T20" fmla="*/ 2147483647 w 27"/>
                  <a:gd name="T21" fmla="*/ 2147483647 h 17"/>
                  <a:gd name="T22" fmla="*/ 2147483647 w 27"/>
                  <a:gd name="T23" fmla="*/ 2147483647 h 17"/>
                  <a:gd name="T24" fmla="*/ 0 w 27"/>
                  <a:gd name="T25" fmla="*/ 2147483647 h 17"/>
                  <a:gd name="T26" fmla="*/ 0 w 27"/>
                  <a:gd name="T27" fmla="*/ 2147483647 h 1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"/>
                  <a:gd name="T43" fmla="*/ 0 h 17"/>
                  <a:gd name="T44" fmla="*/ 27 w 27"/>
                  <a:gd name="T45" fmla="*/ 17 h 1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" h="17">
                    <a:moveTo>
                      <a:pt x="0" y="11"/>
                    </a:moveTo>
                    <a:lnTo>
                      <a:pt x="0" y="11"/>
                    </a:lnTo>
                    <a:lnTo>
                      <a:pt x="5" y="6"/>
                    </a:lnTo>
                    <a:lnTo>
                      <a:pt x="5" y="0"/>
                    </a:lnTo>
                    <a:lnTo>
                      <a:pt x="11" y="6"/>
                    </a:lnTo>
                    <a:lnTo>
                      <a:pt x="22" y="6"/>
                    </a:lnTo>
                    <a:lnTo>
                      <a:pt x="27" y="6"/>
                    </a:lnTo>
                    <a:lnTo>
                      <a:pt x="22" y="17"/>
                    </a:lnTo>
                    <a:lnTo>
                      <a:pt x="22" y="11"/>
                    </a:lnTo>
                    <a:lnTo>
                      <a:pt x="16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44" name="Freeform 1541"/>
              <p:cNvSpPr>
                <a:spLocks/>
              </p:cNvSpPr>
              <p:nvPr/>
            </p:nvSpPr>
            <p:spPr bwMode="auto">
              <a:xfrm>
                <a:off x="-6369802" y="-5658210"/>
                <a:ext cx="59418" cy="43182"/>
              </a:xfrm>
              <a:custGeom>
                <a:avLst/>
                <a:gdLst>
                  <a:gd name="T0" fmla="*/ 2147483647 w 16"/>
                  <a:gd name="T1" fmla="*/ 0 h 11"/>
                  <a:gd name="T2" fmla="*/ 2147483647 w 16"/>
                  <a:gd name="T3" fmla="*/ 0 h 11"/>
                  <a:gd name="T4" fmla="*/ 2147483647 w 16"/>
                  <a:gd name="T5" fmla="*/ 0 h 11"/>
                  <a:gd name="T6" fmla="*/ 2147483647 w 16"/>
                  <a:gd name="T7" fmla="*/ 0 h 11"/>
                  <a:gd name="T8" fmla="*/ 2147483647 w 16"/>
                  <a:gd name="T9" fmla="*/ 0 h 11"/>
                  <a:gd name="T10" fmla="*/ 2147483647 w 16"/>
                  <a:gd name="T11" fmla="*/ 0 h 11"/>
                  <a:gd name="T12" fmla="*/ 2147483647 w 16"/>
                  <a:gd name="T13" fmla="*/ 2147483647 h 11"/>
                  <a:gd name="T14" fmla="*/ 2147483647 w 16"/>
                  <a:gd name="T15" fmla="*/ 2147483647 h 11"/>
                  <a:gd name="T16" fmla="*/ 2147483647 w 16"/>
                  <a:gd name="T17" fmla="*/ 2147483647 h 11"/>
                  <a:gd name="T18" fmla="*/ 0 w 16"/>
                  <a:gd name="T19" fmla="*/ 2147483647 h 11"/>
                  <a:gd name="T20" fmla="*/ 0 w 16"/>
                  <a:gd name="T21" fmla="*/ 2147483647 h 11"/>
                  <a:gd name="T22" fmla="*/ 2147483647 w 16"/>
                  <a:gd name="T23" fmla="*/ 0 h 11"/>
                  <a:gd name="T24" fmla="*/ 2147483647 w 16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"/>
                  <a:gd name="T40" fmla="*/ 0 h 11"/>
                  <a:gd name="T41" fmla="*/ 16 w 16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" h="11">
                    <a:moveTo>
                      <a:pt x="5" y="0"/>
                    </a:moveTo>
                    <a:lnTo>
                      <a:pt x="5" y="0"/>
                    </a:lnTo>
                    <a:lnTo>
                      <a:pt x="16" y="0"/>
                    </a:lnTo>
                    <a:lnTo>
                      <a:pt x="16" y="11"/>
                    </a:lnTo>
                    <a:lnTo>
                      <a:pt x="5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45" name="Freeform 1542"/>
              <p:cNvSpPr>
                <a:spLocks/>
              </p:cNvSpPr>
              <p:nvPr/>
            </p:nvSpPr>
            <p:spPr bwMode="auto">
              <a:xfrm>
                <a:off x="-6391408" y="-5593437"/>
                <a:ext cx="102629" cy="43182"/>
              </a:xfrm>
              <a:custGeom>
                <a:avLst/>
                <a:gdLst>
                  <a:gd name="T0" fmla="*/ 2147483647 w 28"/>
                  <a:gd name="T1" fmla="*/ 2147483647 h 11"/>
                  <a:gd name="T2" fmla="*/ 2147483647 w 28"/>
                  <a:gd name="T3" fmla="*/ 2147483647 h 11"/>
                  <a:gd name="T4" fmla="*/ 2147483647 w 28"/>
                  <a:gd name="T5" fmla="*/ 2147483647 h 11"/>
                  <a:gd name="T6" fmla="*/ 0 w 28"/>
                  <a:gd name="T7" fmla="*/ 2147483647 h 11"/>
                  <a:gd name="T8" fmla="*/ 0 w 28"/>
                  <a:gd name="T9" fmla="*/ 2147483647 h 11"/>
                  <a:gd name="T10" fmla="*/ 0 w 28"/>
                  <a:gd name="T11" fmla="*/ 0 h 11"/>
                  <a:gd name="T12" fmla="*/ 0 w 28"/>
                  <a:gd name="T13" fmla="*/ 0 h 11"/>
                  <a:gd name="T14" fmla="*/ 0 w 28"/>
                  <a:gd name="T15" fmla="*/ 0 h 11"/>
                  <a:gd name="T16" fmla="*/ 0 w 28"/>
                  <a:gd name="T17" fmla="*/ 2147483647 h 11"/>
                  <a:gd name="T18" fmla="*/ 0 w 28"/>
                  <a:gd name="T19" fmla="*/ 2147483647 h 11"/>
                  <a:gd name="T20" fmla="*/ 2147483647 w 28"/>
                  <a:gd name="T21" fmla="*/ 2147483647 h 11"/>
                  <a:gd name="T22" fmla="*/ 2147483647 w 28"/>
                  <a:gd name="T23" fmla="*/ 2147483647 h 11"/>
                  <a:gd name="T24" fmla="*/ 2147483647 w 28"/>
                  <a:gd name="T25" fmla="*/ 0 h 11"/>
                  <a:gd name="T26" fmla="*/ 2147483647 w 28"/>
                  <a:gd name="T27" fmla="*/ 0 h 11"/>
                  <a:gd name="T28" fmla="*/ 2147483647 w 28"/>
                  <a:gd name="T29" fmla="*/ 2147483647 h 11"/>
                  <a:gd name="T30" fmla="*/ 2147483647 w 28"/>
                  <a:gd name="T31" fmla="*/ 2147483647 h 11"/>
                  <a:gd name="T32" fmla="*/ 2147483647 w 28"/>
                  <a:gd name="T33" fmla="*/ 2147483647 h 11"/>
                  <a:gd name="T34" fmla="*/ 2147483647 w 28"/>
                  <a:gd name="T35" fmla="*/ 2147483647 h 11"/>
                  <a:gd name="T36" fmla="*/ 2147483647 w 28"/>
                  <a:gd name="T37" fmla="*/ 2147483647 h 1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11"/>
                  <a:gd name="T59" fmla="*/ 28 w 28"/>
                  <a:gd name="T60" fmla="*/ 11 h 1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11">
                    <a:moveTo>
                      <a:pt x="22" y="11"/>
                    </a:moveTo>
                    <a:lnTo>
                      <a:pt x="22" y="11"/>
                    </a:lnTo>
                    <a:lnTo>
                      <a:pt x="17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17" y="5"/>
                    </a:lnTo>
                    <a:lnTo>
                      <a:pt x="28" y="0"/>
                    </a:lnTo>
                    <a:lnTo>
                      <a:pt x="28" y="11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46" name="Freeform 1543"/>
              <p:cNvSpPr>
                <a:spLocks/>
              </p:cNvSpPr>
              <p:nvPr/>
            </p:nvSpPr>
            <p:spPr bwMode="auto">
              <a:xfrm>
                <a:off x="-6250970" y="-5534064"/>
                <a:ext cx="145841" cy="43182"/>
              </a:xfrm>
              <a:custGeom>
                <a:avLst/>
                <a:gdLst>
                  <a:gd name="T0" fmla="*/ 0 w 39"/>
                  <a:gd name="T1" fmla="*/ 2147483647 h 11"/>
                  <a:gd name="T2" fmla="*/ 0 w 39"/>
                  <a:gd name="T3" fmla="*/ 2147483647 h 11"/>
                  <a:gd name="T4" fmla="*/ 2147483647 w 39"/>
                  <a:gd name="T5" fmla="*/ 0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2147483647 w 39"/>
                  <a:gd name="T11" fmla="*/ 2147483647 h 11"/>
                  <a:gd name="T12" fmla="*/ 2147483647 w 39"/>
                  <a:gd name="T13" fmla="*/ 2147483647 h 11"/>
                  <a:gd name="T14" fmla="*/ 2147483647 w 39"/>
                  <a:gd name="T15" fmla="*/ 2147483647 h 11"/>
                  <a:gd name="T16" fmla="*/ 0 w 39"/>
                  <a:gd name="T17" fmla="*/ 2147483647 h 11"/>
                  <a:gd name="T18" fmla="*/ 0 w 39"/>
                  <a:gd name="T19" fmla="*/ 2147483647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"/>
                  <a:gd name="T31" fmla="*/ 0 h 11"/>
                  <a:gd name="T32" fmla="*/ 39 w 39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" h="11">
                    <a:moveTo>
                      <a:pt x="0" y="6"/>
                    </a:moveTo>
                    <a:lnTo>
                      <a:pt x="0" y="6"/>
                    </a:lnTo>
                    <a:lnTo>
                      <a:pt x="17" y="0"/>
                    </a:lnTo>
                    <a:lnTo>
                      <a:pt x="28" y="6"/>
                    </a:lnTo>
                    <a:lnTo>
                      <a:pt x="39" y="11"/>
                    </a:lnTo>
                    <a:lnTo>
                      <a:pt x="11" y="11"/>
                    </a:lnTo>
                    <a:lnTo>
                      <a:pt x="6" y="1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47" name="Freeform 1544"/>
              <p:cNvSpPr>
                <a:spLocks/>
              </p:cNvSpPr>
              <p:nvPr/>
            </p:nvSpPr>
            <p:spPr bwMode="auto">
              <a:xfrm>
                <a:off x="-6391408" y="-5534064"/>
                <a:ext cx="102629" cy="43182"/>
              </a:xfrm>
              <a:custGeom>
                <a:avLst/>
                <a:gdLst>
                  <a:gd name="T0" fmla="*/ 2147483647 w 28"/>
                  <a:gd name="T1" fmla="*/ 2147483647 h 11"/>
                  <a:gd name="T2" fmla="*/ 2147483647 w 28"/>
                  <a:gd name="T3" fmla="*/ 2147483647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0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0 h 11"/>
                  <a:gd name="T14" fmla="*/ 2147483647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2147483647 h 11"/>
                  <a:gd name="T22" fmla="*/ 2147483647 w 28"/>
                  <a:gd name="T23" fmla="*/ 2147483647 h 11"/>
                  <a:gd name="T24" fmla="*/ 2147483647 w 28"/>
                  <a:gd name="T25" fmla="*/ 2147483647 h 11"/>
                  <a:gd name="T26" fmla="*/ 2147483647 w 28"/>
                  <a:gd name="T27" fmla="*/ 2147483647 h 11"/>
                  <a:gd name="T28" fmla="*/ 2147483647 w 28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1"/>
                  <a:gd name="T47" fmla="*/ 28 w 28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1">
                    <a:moveTo>
                      <a:pt x="22" y="11"/>
                    </a:moveTo>
                    <a:lnTo>
                      <a:pt x="22" y="11"/>
                    </a:lnTo>
                    <a:lnTo>
                      <a:pt x="22" y="6"/>
                    </a:lnTo>
                    <a:lnTo>
                      <a:pt x="11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48" name="Freeform 1545"/>
              <p:cNvSpPr>
                <a:spLocks/>
              </p:cNvSpPr>
              <p:nvPr/>
            </p:nvSpPr>
            <p:spPr bwMode="auto">
              <a:xfrm>
                <a:off x="-6229365" y="-5469292"/>
                <a:ext cx="124235" cy="37786"/>
              </a:xfrm>
              <a:custGeom>
                <a:avLst/>
                <a:gdLst>
                  <a:gd name="T0" fmla="*/ 2147483647 w 33"/>
                  <a:gd name="T1" fmla="*/ 2147483647 h 10"/>
                  <a:gd name="T2" fmla="*/ 2147483647 w 33"/>
                  <a:gd name="T3" fmla="*/ 2147483647 h 10"/>
                  <a:gd name="T4" fmla="*/ 2147483647 w 33"/>
                  <a:gd name="T5" fmla="*/ 2147483647 h 10"/>
                  <a:gd name="T6" fmla="*/ 0 w 33"/>
                  <a:gd name="T7" fmla="*/ 2147483647 h 10"/>
                  <a:gd name="T8" fmla="*/ 0 w 33"/>
                  <a:gd name="T9" fmla="*/ 2147483647 h 10"/>
                  <a:gd name="T10" fmla="*/ 0 w 33"/>
                  <a:gd name="T11" fmla="*/ 0 h 10"/>
                  <a:gd name="T12" fmla="*/ 0 w 33"/>
                  <a:gd name="T13" fmla="*/ 0 h 10"/>
                  <a:gd name="T14" fmla="*/ 2147483647 w 33"/>
                  <a:gd name="T15" fmla="*/ 0 h 10"/>
                  <a:gd name="T16" fmla="*/ 2147483647 w 33"/>
                  <a:gd name="T17" fmla="*/ 0 h 10"/>
                  <a:gd name="T18" fmla="*/ 2147483647 w 33"/>
                  <a:gd name="T19" fmla="*/ 0 h 10"/>
                  <a:gd name="T20" fmla="*/ 2147483647 w 33"/>
                  <a:gd name="T21" fmla="*/ 0 h 10"/>
                  <a:gd name="T22" fmla="*/ 2147483647 w 33"/>
                  <a:gd name="T23" fmla="*/ 2147483647 h 10"/>
                  <a:gd name="T24" fmla="*/ 2147483647 w 33"/>
                  <a:gd name="T25" fmla="*/ 2147483647 h 10"/>
                  <a:gd name="T26" fmla="*/ 2147483647 w 33"/>
                  <a:gd name="T27" fmla="*/ 2147483647 h 10"/>
                  <a:gd name="T28" fmla="*/ 2147483647 w 33"/>
                  <a:gd name="T29" fmla="*/ 2147483647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0"/>
                  <a:gd name="T47" fmla="*/ 33 w 33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0">
                    <a:moveTo>
                      <a:pt x="27" y="10"/>
                    </a:moveTo>
                    <a:lnTo>
                      <a:pt x="27" y="10"/>
                    </a:lnTo>
                    <a:lnTo>
                      <a:pt x="16" y="5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22" y="5"/>
                    </a:lnTo>
                    <a:lnTo>
                      <a:pt x="33" y="5"/>
                    </a:lnTo>
                    <a:lnTo>
                      <a:pt x="27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49" name="Freeform 1546"/>
              <p:cNvSpPr>
                <a:spLocks/>
              </p:cNvSpPr>
              <p:nvPr/>
            </p:nvSpPr>
            <p:spPr bwMode="auto">
              <a:xfrm>
                <a:off x="-6391408" y="-5469292"/>
                <a:ext cx="124235" cy="37786"/>
              </a:xfrm>
              <a:custGeom>
                <a:avLst/>
                <a:gdLst>
                  <a:gd name="T0" fmla="*/ 0 w 33"/>
                  <a:gd name="T1" fmla="*/ 2147483647 h 10"/>
                  <a:gd name="T2" fmla="*/ 0 w 33"/>
                  <a:gd name="T3" fmla="*/ 2147483647 h 10"/>
                  <a:gd name="T4" fmla="*/ 0 w 33"/>
                  <a:gd name="T5" fmla="*/ 0 h 10"/>
                  <a:gd name="T6" fmla="*/ 2147483647 w 33"/>
                  <a:gd name="T7" fmla="*/ 0 h 10"/>
                  <a:gd name="T8" fmla="*/ 2147483647 w 33"/>
                  <a:gd name="T9" fmla="*/ 0 h 10"/>
                  <a:gd name="T10" fmla="*/ 2147483647 w 33"/>
                  <a:gd name="T11" fmla="*/ 0 h 10"/>
                  <a:gd name="T12" fmla="*/ 2147483647 w 33"/>
                  <a:gd name="T13" fmla="*/ 2147483647 h 10"/>
                  <a:gd name="T14" fmla="*/ 2147483647 w 33"/>
                  <a:gd name="T15" fmla="*/ 2147483647 h 10"/>
                  <a:gd name="T16" fmla="*/ 2147483647 w 33"/>
                  <a:gd name="T17" fmla="*/ 2147483647 h 10"/>
                  <a:gd name="T18" fmla="*/ 0 w 33"/>
                  <a:gd name="T19" fmla="*/ 2147483647 h 10"/>
                  <a:gd name="T20" fmla="*/ 0 w 33"/>
                  <a:gd name="T21" fmla="*/ 2147483647 h 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10"/>
                  <a:gd name="T35" fmla="*/ 33 w 33"/>
                  <a:gd name="T36" fmla="*/ 10 h 1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10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10"/>
                    </a:lnTo>
                    <a:lnTo>
                      <a:pt x="22" y="5"/>
                    </a:lnTo>
                    <a:lnTo>
                      <a:pt x="11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50" name="Freeform 1547"/>
              <p:cNvSpPr>
                <a:spLocks/>
              </p:cNvSpPr>
              <p:nvPr/>
            </p:nvSpPr>
            <p:spPr bwMode="auto">
              <a:xfrm>
                <a:off x="-6186153" y="-5409915"/>
                <a:ext cx="102629" cy="43182"/>
              </a:xfrm>
              <a:custGeom>
                <a:avLst/>
                <a:gdLst>
                  <a:gd name="T0" fmla="*/ 0 w 27"/>
                  <a:gd name="T1" fmla="*/ 0 h 11"/>
                  <a:gd name="T2" fmla="*/ 0 w 27"/>
                  <a:gd name="T3" fmla="*/ 0 h 11"/>
                  <a:gd name="T4" fmla="*/ 2147483647 w 27"/>
                  <a:gd name="T5" fmla="*/ 0 h 11"/>
                  <a:gd name="T6" fmla="*/ 2147483647 w 27"/>
                  <a:gd name="T7" fmla="*/ 0 h 11"/>
                  <a:gd name="T8" fmla="*/ 2147483647 w 27"/>
                  <a:gd name="T9" fmla="*/ 0 h 11"/>
                  <a:gd name="T10" fmla="*/ 2147483647 w 27"/>
                  <a:gd name="T11" fmla="*/ 0 h 11"/>
                  <a:gd name="T12" fmla="*/ 2147483647 w 27"/>
                  <a:gd name="T13" fmla="*/ 2147483647 h 11"/>
                  <a:gd name="T14" fmla="*/ 2147483647 w 27"/>
                  <a:gd name="T15" fmla="*/ 2147483647 h 11"/>
                  <a:gd name="T16" fmla="*/ 2147483647 w 27"/>
                  <a:gd name="T17" fmla="*/ 2147483647 h 11"/>
                  <a:gd name="T18" fmla="*/ 0 w 27"/>
                  <a:gd name="T19" fmla="*/ 0 h 11"/>
                  <a:gd name="T20" fmla="*/ 0 w 27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7"/>
                  <a:gd name="T34" fmla="*/ 0 h 11"/>
                  <a:gd name="T35" fmla="*/ 27 w 27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7" h="1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27" y="5"/>
                    </a:lnTo>
                    <a:lnTo>
                      <a:pt x="16" y="11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51" name="Freeform 1548"/>
              <p:cNvSpPr>
                <a:spLocks/>
              </p:cNvSpPr>
              <p:nvPr/>
            </p:nvSpPr>
            <p:spPr bwMode="auto">
              <a:xfrm>
                <a:off x="-6391408" y="-5431506"/>
                <a:ext cx="124235" cy="64773"/>
              </a:xfrm>
              <a:custGeom>
                <a:avLst/>
                <a:gdLst>
                  <a:gd name="T0" fmla="*/ 2147483647 w 33"/>
                  <a:gd name="T1" fmla="*/ 2147483647 h 17"/>
                  <a:gd name="T2" fmla="*/ 2147483647 w 33"/>
                  <a:gd name="T3" fmla="*/ 2147483647 h 17"/>
                  <a:gd name="T4" fmla="*/ 2147483647 w 33"/>
                  <a:gd name="T5" fmla="*/ 2147483647 h 17"/>
                  <a:gd name="T6" fmla="*/ 2147483647 w 33"/>
                  <a:gd name="T7" fmla="*/ 2147483647 h 17"/>
                  <a:gd name="T8" fmla="*/ 0 w 33"/>
                  <a:gd name="T9" fmla="*/ 2147483647 h 17"/>
                  <a:gd name="T10" fmla="*/ 0 w 33"/>
                  <a:gd name="T11" fmla="*/ 2147483647 h 17"/>
                  <a:gd name="T12" fmla="*/ 0 w 33"/>
                  <a:gd name="T13" fmla="*/ 2147483647 h 17"/>
                  <a:gd name="T14" fmla="*/ 2147483647 w 33"/>
                  <a:gd name="T15" fmla="*/ 0 h 17"/>
                  <a:gd name="T16" fmla="*/ 2147483647 w 33"/>
                  <a:gd name="T17" fmla="*/ 2147483647 h 17"/>
                  <a:gd name="T18" fmla="*/ 2147483647 w 33"/>
                  <a:gd name="T19" fmla="*/ 2147483647 h 17"/>
                  <a:gd name="T20" fmla="*/ 2147483647 w 33"/>
                  <a:gd name="T21" fmla="*/ 2147483647 h 17"/>
                  <a:gd name="T22" fmla="*/ 2147483647 w 33"/>
                  <a:gd name="T23" fmla="*/ 2147483647 h 17"/>
                  <a:gd name="T24" fmla="*/ 2147483647 w 33"/>
                  <a:gd name="T25" fmla="*/ 2147483647 h 17"/>
                  <a:gd name="T26" fmla="*/ 2147483647 w 33"/>
                  <a:gd name="T27" fmla="*/ 2147483647 h 17"/>
                  <a:gd name="T28" fmla="*/ 2147483647 w 33"/>
                  <a:gd name="T29" fmla="*/ 214748364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7"/>
                  <a:gd name="T47" fmla="*/ 33 w 33"/>
                  <a:gd name="T48" fmla="*/ 17 h 1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7">
                    <a:moveTo>
                      <a:pt x="33" y="17"/>
                    </a:moveTo>
                    <a:lnTo>
                      <a:pt x="33" y="17"/>
                    </a:lnTo>
                    <a:lnTo>
                      <a:pt x="28" y="11"/>
                    </a:lnTo>
                    <a:lnTo>
                      <a:pt x="17" y="6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11" y="0"/>
                    </a:lnTo>
                    <a:lnTo>
                      <a:pt x="33" y="6"/>
                    </a:lnTo>
                    <a:lnTo>
                      <a:pt x="33" y="11"/>
                    </a:lnTo>
                    <a:lnTo>
                      <a:pt x="33" y="1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52" name="Freeform 1549"/>
              <p:cNvSpPr>
                <a:spLocks/>
              </p:cNvSpPr>
              <p:nvPr/>
            </p:nvSpPr>
            <p:spPr bwMode="auto">
              <a:xfrm>
                <a:off x="-6250970" y="-5366734"/>
                <a:ext cx="145841" cy="37782"/>
              </a:xfrm>
              <a:custGeom>
                <a:avLst/>
                <a:gdLst>
                  <a:gd name="T0" fmla="*/ 2147483647 w 39"/>
                  <a:gd name="T1" fmla="*/ 0 h 11"/>
                  <a:gd name="T2" fmla="*/ 2147483647 w 39"/>
                  <a:gd name="T3" fmla="*/ 0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0 w 39"/>
                  <a:gd name="T15" fmla="*/ 2147483647 h 11"/>
                  <a:gd name="T16" fmla="*/ 2147483647 w 39"/>
                  <a:gd name="T17" fmla="*/ 0 h 11"/>
                  <a:gd name="T18" fmla="*/ 2147483647 w 39"/>
                  <a:gd name="T19" fmla="*/ 0 h 11"/>
                  <a:gd name="T20" fmla="*/ 2147483647 w 39"/>
                  <a:gd name="T21" fmla="*/ 2147483647 h 11"/>
                  <a:gd name="T22" fmla="*/ 2147483647 w 39"/>
                  <a:gd name="T23" fmla="*/ 0 h 11"/>
                  <a:gd name="T24" fmla="*/ 2147483647 w 39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9" y="0"/>
                    </a:moveTo>
                    <a:lnTo>
                      <a:pt x="39" y="0"/>
                    </a:lnTo>
                    <a:lnTo>
                      <a:pt x="33" y="11"/>
                    </a:lnTo>
                    <a:lnTo>
                      <a:pt x="22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6" y="0"/>
                    </a:lnTo>
                    <a:lnTo>
                      <a:pt x="17" y="0"/>
                    </a:lnTo>
                    <a:lnTo>
                      <a:pt x="28" y="5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53" name="Freeform 1550"/>
              <p:cNvSpPr>
                <a:spLocks/>
              </p:cNvSpPr>
              <p:nvPr/>
            </p:nvSpPr>
            <p:spPr bwMode="auto">
              <a:xfrm>
                <a:off x="-6391408" y="-5307360"/>
                <a:ext cx="124235" cy="21591"/>
              </a:xfrm>
              <a:custGeom>
                <a:avLst/>
                <a:gdLst>
                  <a:gd name="T0" fmla="*/ 0 w 33"/>
                  <a:gd name="T1" fmla="*/ 0 h 6"/>
                  <a:gd name="T2" fmla="*/ 0 w 33"/>
                  <a:gd name="T3" fmla="*/ 0 h 6"/>
                  <a:gd name="T4" fmla="*/ 2147483647 w 33"/>
                  <a:gd name="T5" fmla="*/ 0 h 6"/>
                  <a:gd name="T6" fmla="*/ 2147483647 w 33"/>
                  <a:gd name="T7" fmla="*/ 0 h 6"/>
                  <a:gd name="T8" fmla="*/ 2147483647 w 33"/>
                  <a:gd name="T9" fmla="*/ 0 h 6"/>
                  <a:gd name="T10" fmla="*/ 2147483647 w 33"/>
                  <a:gd name="T11" fmla="*/ 2147483647 h 6"/>
                  <a:gd name="T12" fmla="*/ 2147483647 w 33"/>
                  <a:gd name="T13" fmla="*/ 2147483647 h 6"/>
                  <a:gd name="T14" fmla="*/ 2147483647 w 33"/>
                  <a:gd name="T15" fmla="*/ 2147483647 h 6"/>
                  <a:gd name="T16" fmla="*/ 2147483647 w 33"/>
                  <a:gd name="T17" fmla="*/ 2147483647 h 6"/>
                  <a:gd name="T18" fmla="*/ 2147483647 w 33"/>
                  <a:gd name="T19" fmla="*/ 2147483647 h 6"/>
                  <a:gd name="T20" fmla="*/ 2147483647 w 33"/>
                  <a:gd name="T21" fmla="*/ 2147483647 h 6"/>
                  <a:gd name="T22" fmla="*/ 0 w 33"/>
                  <a:gd name="T23" fmla="*/ 2147483647 h 6"/>
                  <a:gd name="T24" fmla="*/ 0 w 33"/>
                  <a:gd name="T25" fmla="*/ 0 h 6"/>
                  <a:gd name="T26" fmla="*/ 0 w 33"/>
                  <a:gd name="T27" fmla="*/ 0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6"/>
                  <a:gd name="T44" fmla="*/ 33 w 33"/>
                  <a:gd name="T45" fmla="*/ 6 h 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6">
                    <a:moveTo>
                      <a:pt x="0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0"/>
                    </a:lnTo>
                    <a:lnTo>
                      <a:pt x="33" y="6"/>
                    </a:lnTo>
                    <a:lnTo>
                      <a:pt x="28" y="6"/>
                    </a:lnTo>
                    <a:lnTo>
                      <a:pt x="17" y="6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54" name="Freeform 1551"/>
              <p:cNvSpPr>
                <a:spLocks/>
              </p:cNvSpPr>
              <p:nvPr/>
            </p:nvSpPr>
            <p:spPr bwMode="auto">
              <a:xfrm>
                <a:off x="-6250970" y="-5307360"/>
                <a:ext cx="108029" cy="43182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2147483647 h 11"/>
                  <a:gd name="T14" fmla="*/ 0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"/>
                  <a:gd name="T34" fmla="*/ 0 h 11"/>
                  <a:gd name="T35" fmla="*/ 28 w 28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11"/>
                    </a:lnTo>
                    <a:lnTo>
                      <a:pt x="11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55" name="Freeform 1552"/>
              <p:cNvSpPr>
                <a:spLocks/>
              </p:cNvSpPr>
              <p:nvPr/>
            </p:nvSpPr>
            <p:spPr bwMode="auto">
              <a:xfrm>
                <a:off x="-6434620" y="-5264179"/>
                <a:ext cx="145841" cy="37786"/>
              </a:xfrm>
              <a:custGeom>
                <a:avLst/>
                <a:gdLst>
                  <a:gd name="T0" fmla="*/ 2147483647 w 39"/>
                  <a:gd name="T1" fmla="*/ 2147483647 h 11"/>
                  <a:gd name="T2" fmla="*/ 2147483647 w 39"/>
                  <a:gd name="T3" fmla="*/ 2147483647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2147483647 w 39"/>
                  <a:gd name="T15" fmla="*/ 0 h 11"/>
                  <a:gd name="T16" fmla="*/ 2147483647 w 39"/>
                  <a:gd name="T17" fmla="*/ 0 h 11"/>
                  <a:gd name="T18" fmla="*/ 2147483647 w 39"/>
                  <a:gd name="T19" fmla="*/ 2147483647 h 11"/>
                  <a:gd name="T20" fmla="*/ 2147483647 w 39"/>
                  <a:gd name="T21" fmla="*/ 2147483647 h 11"/>
                  <a:gd name="T22" fmla="*/ 2147483647 w 39"/>
                  <a:gd name="T23" fmla="*/ 2147483647 h 11"/>
                  <a:gd name="T24" fmla="*/ 2147483647 w 39"/>
                  <a:gd name="T25" fmla="*/ 2147483647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3" y="11"/>
                    </a:moveTo>
                    <a:lnTo>
                      <a:pt x="33" y="11"/>
                    </a:lnTo>
                    <a:lnTo>
                      <a:pt x="28" y="11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6"/>
                    </a:lnTo>
                    <a:lnTo>
                      <a:pt x="39" y="6"/>
                    </a:lnTo>
                    <a:lnTo>
                      <a:pt x="33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56" name="Freeform 1553"/>
              <p:cNvSpPr>
                <a:spLocks/>
              </p:cNvSpPr>
              <p:nvPr/>
            </p:nvSpPr>
            <p:spPr bwMode="auto">
              <a:xfrm>
                <a:off x="-6229365" y="-5264179"/>
                <a:ext cx="124235" cy="37786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2147483647 h 11"/>
                  <a:gd name="T6" fmla="*/ 2147483647 w 33"/>
                  <a:gd name="T7" fmla="*/ 2147483647 h 11"/>
                  <a:gd name="T8" fmla="*/ 2147483647 w 33"/>
                  <a:gd name="T9" fmla="*/ 0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0 w 33"/>
                  <a:gd name="T25" fmla="*/ 2147483647 h 11"/>
                  <a:gd name="T26" fmla="*/ 0 w 33"/>
                  <a:gd name="T27" fmla="*/ 2147483647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6"/>
                    </a:lnTo>
                    <a:lnTo>
                      <a:pt x="5" y="6"/>
                    </a:lnTo>
                    <a:lnTo>
                      <a:pt x="16" y="0"/>
                    </a:lnTo>
                    <a:lnTo>
                      <a:pt x="27" y="6"/>
                    </a:lnTo>
                    <a:lnTo>
                      <a:pt x="33" y="6"/>
                    </a:lnTo>
                    <a:lnTo>
                      <a:pt x="33" y="11"/>
                    </a:lnTo>
                    <a:lnTo>
                      <a:pt x="27" y="11"/>
                    </a:lnTo>
                    <a:lnTo>
                      <a:pt x="16" y="11"/>
                    </a:lnTo>
                    <a:lnTo>
                      <a:pt x="11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57" name="Freeform 1554"/>
              <p:cNvSpPr>
                <a:spLocks/>
              </p:cNvSpPr>
              <p:nvPr/>
            </p:nvSpPr>
            <p:spPr bwMode="auto">
              <a:xfrm>
                <a:off x="-6250970" y="-5204802"/>
                <a:ext cx="210659" cy="43182"/>
              </a:xfrm>
              <a:custGeom>
                <a:avLst/>
                <a:gdLst>
                  <a:gd name="T0" fmla="*/ 2147483647 w 55"/>
                  <a:gd name="T1" fmla="*/ 2147483647 h 11"/>
                  <a:gd name="T2" fmla="*/ 2147483647 w 55"/>
                  <a:gd name="T3" fmla="*/ 2147483647 h 11"/>
                  <a:gd name="T4" fmla="*/ 2147483647 w 55"/>
                  <a:gd name="T5" fmla="*/ 2147483647 h 11"/>
                  <a:gd name="T6" fmla="*/ 2147483647 w 55"/>
                  <a:gd name="T7" fmla="*/ 2147483647 h 11"/>
                  <a:gd name="T8" fmla="*/ 0 w 55"/>
                  <a:gd name="T9" fmla="*/ 0 h 11"/>
                  <a:gd name="T10" fmla="*/ 0 w 55"/>
                  <a:gd name="T11" fmla="*/ 0 h 11"/>
                  <a:gd name="T12" fmla="*/ 2147483647 w 55"/>
                  <a:gd name="T13" fmla="*/ 0 h 11"/>
                  <a:gd name="T14" fmla="*/ 2147483647 w 55"/>
                  <a:gd name="T15" fmla="*/ 2147483647 h 11"/>
                  <a:gd name="T16" fmla="*/ 2147483647 w 55"/>
                  <a:gd name="T17" fmla="*/ 2147483647 h 11"/>
                  <a:gd name="T18" fmla="*/ 2147483647 w 55"/>
                  <a:gd name="T19" fmla="*/ 2147483647 h 11"/>
                  <a:gd name="T20" fmla="*/ 2147483647 w 55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11"/>
                  <a:gd name="T35" fmla="*/ 55 w 55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11">
                    <a:moveTo>
                      <a:pt x="55" y="11"/>
                    </a:moveTo>
                    <a:lnTo>
                      <a:pt x="55" y="11"/>
                    </a:lnTo>
                    <a:lnTo>
                      <a:pt x="28" y="11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44" y="5"/>
                    </a:lnTo>
                    <a:lnTo>
                      <a:pt x="50" y="5"/>
                    </a:lnTo>
                    <a:lnTo>
                      <a:pt x="55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58" name="Freeform 1555"/>
              <p:cNvSpPr>
                <a:spLocks/>
              </p:cNvSpPr>
              <p:nvPr/>
            </p:nvSpPr>
            <p:spPr bwMode="auto">
              <a:xfrm>
                <a:off x="-6391408" y="-5204802"/>
                <a:ext cx="124235" cy="43182"/>
              </a:xfrm>
              <a:custGeom>
                <a:avLst/>
                <a:gdLst>
                  <a:gd name="T0" fmla="*/ 0 w 33"/>
                  <a:gd name="T1" fmla="*/ 0 h 11"/>
                  <a:gd name="T2" fmla="*/ 0 w 33"/>
                  <a:gd name="T3" fmla="*/ 0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0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0 h 11"/>
                  <a:gd name="T24" fmla="*/ 0 w 33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0" y="0"/>
                    </a:moveTo>
                    <a:lnTo>
                      <a:pt x="0" y="0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17" y="11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59" name="Freeform 1556"/>
              <p:cNvSpPr>
                <a:spLocks/>
              </p:cNvSpPr>
              <p:nvPr/>
            </p:nvSpPr>
            <p:spPr bwMode="auto">
              <a:xfrm>
                <a:off x="-6250970" y="-5140030"/>
                <a:ext cx="210659" cy="21591"/>
              </a:xfrm>
              <a:custGeom>
                <a:avLst/>
                <a:gdLst>
                  <a:gd name="T0" fmla="*/ 2147483647 w 55"/>
                  <a:gd name="T1" fmla="*/ 2147483647 h 6"/>
                  <a:gd name="T2" fmla="*/ 2147483647 w 55"/>
                  <a:gd name="T3" fmla="*/ 2147483647 h 6"/>
                  <a:gd name="T4" fmla="*/ 2147483647 w 55"/>
                  <a:gd name="T5" fmla="*/ 2147483647 h 6"/>
                  <a:gd name="T6" fmla="*/ 2147483647 w 55"/>
                  <a:gd name="T7" fmla="*/ 2147483647 h 6"/>
                  <a:gd name="T8" fmla="*/ 2147483647 w 55"/>
                  <a:gd name="T9" fmla="*/ 2147483647 h 6"/>
                  <a:gd name="T10" fmla="*/ 0 w 55"/>
                  <a:gd name="T11" fmla="*/ 0 h 6"/>
                  <a:gd name="T12" fmla="*/ 0 w 55"/>
                  <a:gd name="T13" fmla="*/ 0 h 6"/>
                  <a:gd name="T14" fmla="*/ 2147483647 w 55"/>
                  <a:gd name="T15" fmla="*/ 0 h 6"/>
                  <a:gd name="T16" fmla="*/ 2147483647 w 55"/>
                  <a:gd name="T17" fmla="*/ 0 h 6"/>
                  <a:gd name="T18" fmla="*/ 2147483647 w 55"/>
                  <a:gd name="T19" fmla="*/ 2147483647 h 6"/>
                  <a:gd name="T20" fmla="*/ 2147483647 w 55"/>
                  <a:gd name="T21" fmla="*/ 2147483647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6"/>
                  <a:gd name="T35" fmla="*/ 55 w 55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6">
                    <a:moveTo>
                      <a:pt x="55" y="6"/>
                    </a:moveTo>
                    <a:lnTo>
                      <a:pt x="55" y="6"/>
                    </a:lnTo>
                    <a:lnTo>
                      <a:pt x="39" y="6"/>
                    </a:lnTo>
                    <a:lnTo>
                      <a:pt x="22" y="6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44" y="0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60" name="Freeform 1557"/>
              <p:cNvSpPr>
                <a:spLocks/>
              </p:cNvSpPr>
              <p:nvPr/>
            </p:nvSpPr>
            <p:spPr bwMode="auto">
              <a:xfrm>
                <a:off x="-6391408" y="-5161621"/>
                <a:ext cx="102629" cy="43182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2147483647 w 28"/>
                  <a:gd name="T11" fmla="*/ 2147483647 h 11"/>
                  <a:gd name="T12" fmla="*/ 2147483647 w 28"/>
                  <a:gd name="T13" fmla="*/ 2147483647 h 11"/>
                  <a:gd name="T14" fmla="*/ 2147483647 w 28"/>
                  <a:gd name="T15" fmla="*/ 2147483647 h 11"/>
                  <a:gd name="T16" fmla="*/ 2147483647 w 28"/>
                  <a:gd name="T17" fmla="*/ 2147483647 h 11"/>
                  <a:gd name="T18" fmla="*/ 2147483647 w 28"/>
                  <a:gd name="T19" fmla="*/ 2147483647 h 11"/>
                  <a:gd name="T20" fmla="*/ 0 w 28"/>
                  <a:gd name="T21" fmla="*/ 2147483647 h 11"/>
                  <a:gd name="T22" fmla="*/ 0 w 28"/>
                  <a:gd name="T23" fmla="*/ 2147483647 h 11"/>
                  <a:gd name="T24" fmla="*/ 0 w 28"/>
                  <a:gd name="T25" fmla="*/ 2147483647 h 11"/>
                  <a:gd name="T26" fmla="*/ 0 w 28"/>
                  <a:gd name="T27" fmla="*/ 2147483647 h 11"/>
                  <a:gd name="T28" fmla="*/ 0 w 28"/>
                  <a:gd name="T29" fmla="*/ 2147483647 h 11"/>
                  <a:gd name="T30" fmla="*/ 0 w 28"/>
                  <a:gd name="T31" fmla="*/ 0 h 11"/>
                  <a:gd name="T32" fmla="*/ 0 w 28"/>
                  <a:gd name="T33" fmla="*/ 0 h 11"/>
                  <a:gd name="T34" fmla="*/ 2147483647 w 28"/>
                  <a:gd name="T35" fmla="*/ 2147483647 h 11"/>
                  <a:gd name="T36" fmla="*/ 2147483647 w 28"/>
                  <a:gd name="T37" fmla="*/ 2147483647 h 11"/>
                  <a:gd name="T38" fmla="*/ 2147483647 w 28"/>
                  <a:gd name="T39" fmla="*/ 0 h 11"/>
                  <a:gd name="T40" fmla="*/ 2147483647 w 28"/>
                  <a:gd name="T41" fmla="*/ 0 h 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8"/>
                  <a:gd name="T64" fmla="*/ 0 h 11"/>
                  <a:gd name="T65" fmla="*/ 28 w 28"/>
                  <a:gd name="T66" fmla="*/ 11 h 1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11"/>
                    </a:lnTo>
                    <a:lnTo>
                      <a:pt x="22" y="11"/>
                    </a:lnTo>
                    <a:lnTo>
                      <a:pt x="11" y="11"/>
                    </a:lnTo>
                    <a:lnTo>
                      <a:pt x="6" y="11"/>
                    </a:lnTo>
                    <a:lnTo>
                      <a:pt x="0" y="5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7" y="5"/>
                    </a:lnTo>
                    <a:lnTo>
                      <a:pt x="22" y="5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61" name="Freeform 1558"/>
              <p:cNvSpPr>
                <a:spLocks/>
              </p:cNvSpPr>
              <p:nvPr/>
            </p:nvSpPr>
            <p:spPr bwMode="auto">
              <a:xfrm>
                <a:off x="-6229365" y="-5593437"/>
                <a:ext cx="124235" cy="43182"/>
              </a:xfrm>
              <a:custGeom>
                <a:avLst/>
                <a:gdLst>
                  <a:gd name="T0" fmla="*/ 2147483647 w 33"/>
                  <a:gd name="T1" fmla="*/ 0 h 11"/>
                  <a:gd name="T2" fmla="*/ 2147483647 w 33"/>
                  <a:gd name="T3" fmla="*/ 0 h 11"/>
                  <a:gd name="T4" fmla="*/ 2147483647 w 33"/>
                  <a:gd name="T5" fmla="*/ 2147483647 h 11"/>
                  <a:gd name="T6" fmla="*/ 2147483647 w 33"/>
                  <a:gd name="T7" fmla="*/ 2147483647 h 11"/>
                  <a:gd name="T8" fmla="*/ 2147483647 w 33"/>
                  <a:gd name="T9" fmla="*/ 2147483647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0 w 33"/>
                  <a:gd name="T21" fmla="*/ 2147483647 h 11"/>
                  <a:gd name="T22" fmla="*/ 2147483647 w 33"/>
                  <a:gd name="T23" fmla="*/ 0 h 11"/>
                  <a:gd name="T24" fmla="*/ 2147483647 w 33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5" y="0"/>
                    </a:moveTo>
                    <a:lnTo>
                      <a:pt x="5" y="0"/>
                    </a:lnTo>
                    <a:lnTo>
                      <a:pt x="5" y="5"/>
                    </a:lnTo>
                    <a:lnTo>
                      <a:pt x="11" y="5"/>
                    </a:lnTo>
                    <a:lnTo>
                      <a:pt x="16" y="5"/>
                    </a:lnTo>
                    <a:lnTo>
                      <a:pt x="27" y="5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62" name="Freeform 1559"/>
              <p:cNvSpPr>
                <a:spLocks/>
              </p:cNvSpPr>
              <p:nvPr/>
            </p:nvSpPr>
            <p:spPr bwMode="auto">
              <a:xfrm>
                <a:off x="-6229365" y="-5658210"/>
                <a:ext cx="102629" cy="64773"/>
              </a:xfrm>
              <a:custGeom>
                <a:avLst/>
                <a:gdLst>
                  <a:gd name="T0" fmla="*/ 0 w 27"/>
                  <a:gd name="T1" fmla="*/ 2147483647 h 17"/>
                  <a:gd name="T2" fmla="*/ 0 w 27"/>
                  <a:gd name="T3" fmla="*/ 2147483647 h 17"/>
                  <a:gd name="T4" fmla="*/ 2147483647 w 27"/>
                  <a:gd name="T5" fmla="*/ 2147483647 h 17"/>
                  <a:gd name="T6" fmla="*/ 2147483647 w 27"/>
                  <a:gd name="T7" fmla="*/ 0 h 17"/>
                  <a:gd name="T8" fmla="*/ 2147483647 w 27"/>
                  <a:gd name="T9" fmla="*/ 0 h 17"/>
                  <a:gd name="T10" fmla="*/ 2147483647 w 27"/>
                  <a:gd name="T11" fmla="*/ 2147483647 h 17"/>
                  <a:gd name="T12" fmla="*/ 2147483647 w 27"/>
                  <a:gd name="T13" fmla="*/ 2147483647 h 17"/>
                  <a:gd name="T14" fmla="*/ 2147483647 w 27"/>
                  <a:gd name="T15" fmla="*/ 2147483647 h 17"/>
                  <a:gd name="T16" fmla="*/ 2147483647 w 27"/>
                  <a:gd name="T17" fmla="*/ 2147483647 h 17"/>
                  <a:gd name="T18" fmla="*/ 2147483647 w 27"/>
                  <a:gd name="T19" fmla="*/ 2147483647 h 17"/>
                  <a:gd name="T20" fmla="*/ 2147483647 w 27"/>
                  <a:gd name="T21" fmla="*/ 2147483647 h 17"/>
                  <a:gd name="T22" fmla="*/ 2147483647 w 27"/>
                  <a:gd name="T23" fmla="*/ 2147483647 h 17"/>
                  <a:gd name="T24" fmla="*/ 0 w 27"/>
                  <a:gd name="T25" fmla="*/ 2147483647 h 17"/>
                  <a:gd name="T26" fmla="*/ 0 w 27"/>
                  <a:gd name="T27" fmla="*/ 2147483647 h 1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"/>
                  <a:gd name="T43" fmla="*/ 0 h 17"/>
                  <a:gd name="T44" fmla="*/ 27 w 27"/>
                  <a:gd name="T45" fmla="*/ 17 h 1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" h="17">
                    <a:moveTo>
                      <a:pt x="0" y="11"/>
                    </a:moveTo>
                    <a:lnTo>
                      <a:pt x="0" y="11"/>
                    </a:lnTo>
                    <a:lnTo>
                      <a:pt x="5" y="6"/>
                    </a:lnTo>
                    <a:lnTo>
                      <a:pt x="5" y="0"/>
                    </a:lnTo>
                    <a:lnTo>
                      <a:pt x="11" y="6"/>
                    </a:lnTo>
                    <a:lnTo>
                      <a:pt x="22" y="6"/>
                    </a:lnTo>
                    <a:lnTo>
                      <a:pt x="27" y="6"/>
                    </a:lnTo>
                    <a:lnTo>
                      <a:pt x="22" y="17"/>
                    </a:lnTo>
                    <a:lnTo>
                      <a:pt x="22" y="11"/>
                    </a:lnTo>
                    <a:lnTo>
                      <a:pt x="16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63" name="Freeform 1560"/>
              <p:cNvSpPr>
                <a:spLocks/>
              </p:cNvSpPr>
              <p:nvPr/>
            </p:nvSpPr>
            <p:spPr bwMode="auto">
              <a:xfrm>
                <a:off x="-6369802" y="-5658210"/>
                <a:ext cx="59418" cy="43182"/>
              </a:xfrm>
              <a:custGeom>
                <a:avLst/>
                <a:gdLst>
                  <a:gd name="T0" fmla="*/ 2147483647 w 16"/>
                  <a:gd name="T1" fmla="*/ 0 h 11"/>
                  <a:gd name="T2" fmla="*/ 2147483647 w 16"/>
                  <a:gd name="T3" fmla="*/ 0 h 11"/>
                  <a:gd name="T4" fmla="*/ 2147483647 w 16"/>
                  <a:gd name="T5" fmla="*/ 0 h 11"/>
                  <a:gd name="T6" fmla="*/ 2147483647 w 16"/>
                  <a:gd name="T7" fmla="*/ 0 h 11"/>
                  <a:gd name="T8" fmla="*/ 2147483647 w 16"/>
                  <a:gd name="T9" fmla="*/ 0 h 11"/>
                  <a:gd name="T10" fmla="*/ 2147483647 w 16"/>
                  <a:gd name="T11" fmla="*/ 0 h 11"/>
                  <a:gd name="T12" fmla="*/ 2147483647 w 16"/>
                  <a:gd name="T13" fmla="*/ 2147483647 h 11"/>
                  <a:gd name="T14" fmla="*/ 2147483647 w 16"/>
                  <a:gd name="T15" fmla="*/ 2147483647 h 11"/>
                  <a:gd name="T16" fmla="*/ 2147483647 w 16"/>
                  <a:gd name="T17" fmla="*/ 2147483647 h 11"/>
                  <a:gd name="T18" fmla="*/ 0 w 16"/>
                  <a:gd name="T19" fmla="*/ 2147483647 h 11"/>
                  <a:gd name="T20" fmla="*/ 0 w 16"/>
                  <a:gd name="T21" fmla="*/ 2147483647 h 11"/>
                  <a:gd name="T22" fmla="*/ 2147483647 w 16"/>
                  <a:gd name="T23" fmla="*/ 0 h 11"/>
                  <a:gd name="T24" fmla="*/ 2147483647 w 16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"/>
                  <a:gd name="T40" fmla="*/ 0 h 11"/>
                  <a:gd name="T41" fmla="*/ 16 w 16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" h="11">
                    <a:moveTo>
                      <a:pt x="5" y="0"/>
                    </a:moveTo>
                    <a:lnTo>
                      <a:pt x="5" y="0"/>
                    </a:lnTo>
                    <a:lnTo>
                      <a:pt x="16" y="0"/>
                    </a:lnTo>
                    <a:lnTo>
                      <a:pt x="16" y="11"/>
                    </a:lnTo>
                    <a:lnTo>
                      <a:pt x="5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64" name="Freeform 1561"/>
              <p:cNvSpPr>
                <a:spLocks/>
              </p:cNvSpPr>
              <p:nvPr/>
            </p:nvSpPr>
            <p:spPr bwMode="auto">
              <a:xfrm>
                <a:off x="-6391408" y="-5593437"/>
                <a:ext cx="102629" cy="43182"/>
              </a:xfrm>
              <a:custGeom>
                <a:avLst/>
                <a:gdLst>
                  <a:gd name="T0" fmla="*/ 2147483647 w 28"/>
                  <a:gd name="T1" fmla="*/ 2147483647 h 11"/>
                  <a:gd name="T2" fmla="*/ 2147483647 w 28"/>
                  <a:gd name="T3" fmla="*/ 2147483647 h 11"/>
                  <a:gd name="T4" fmla="*/ 2147483647 w 28"/>
                  <a:gd name="T5" fmla="*/ 2147483647 h 11"/>
                  <a:gd name="T6" fmla="*/ 0 w 28"/>
                  <a:gd name="T7" fmla="*/ 2147483647 h 11"/>
                  <a:gd name="T8" fmla="*/ 0 w 28"/>
                  <a:gd name="T9" fmla="*/ 2147483647 h 11"/>
                  <a:gd name="T10" fmla="*/ 0 w 28"/>
                  <a:gd name="T11" fmla="*/ 0 h 11"/>
                  <a:gd name="T12" fmla="*/ 0 w 28"/>
                  <a:gd name="T13" fmla="*/ 0 h 11"/>
                  <a:gd name="T14" fmla="*/ 0 w 28"/>
                  <a:gd name="T15" fmla="*/ 0 h 11"/>
                  <a:gd name="T16" fmla="*/ 0 w 28"/>
                  <a:gd name="T17" fmla="*/ 2147483647 h 11"/>
                  <a:gd name="T18" fmla="*/ 0 w 28"/>
                  <a:gd name="T19" fmla="*/ 2147483647 h 11"/>
                  <a:gd name="T20" fmla="*/ 2147483647 w 28"/>
                  <a:gd name="T21" fmla="*/ 2147483647 h 11"/>
                  <a:gd name="T22" fmla="*/ 2147483647 w 28"/>
                  <a:gd name="T23" fmla="*/ 2147483647 h 11"/>
                  <a:gd name="T24" fmla="*/ 2147483647 w 28"/>
                  <a:gd name="T25" fmla="*/ 0 h 11"/>
                  <a:gd name="T26" fmla="*/ 2147483647 w 28"/>
                  <a:gd name="T27" fmla="*/ 0 h 11"/>
                  <a:gd name="T28" fmla="*/ 2147483647 w 28"/>
                  <a:gd name="T29" fmla="*/ 2147483647 h 11"/>
                  <a:gd name="T30" fmla="*/ 2147483647 w 28"/>
                  <a:gd name="T31" fmla="*/ 2147483647 h 11"/>
                  <a:gd name="T32" fmla="*/ 2147483647 w 28"/>
                  <a:gd name="T33" fmla="*/ 2147483647 h 11"/>
                  <a:gd name="T34" fmla="*/ 2147483647 w 28"/>
                  <a:gd name="T35" fmla="*/ 2147483647 h 11"/>
                  <a:gd name="T36" fmla="*/ 2147483647 w 28"/>
                  <a:gd name="T37" fmla="*/ 2147483647 h 1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11"/>
                  <a:gd name="T59" fmla="*/ 28 w 28"/>
                  <a:gd name="T60" fmla="*/ 11 h 1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11">
                    <a:moveTo>
                      <a:pt x="22" y="11"/>
                    </a:moveTo>
                    <a:lnTo>
                      <a:pt x="22" y="11"/>
                    </a:lnTo>
                    <a:lnTo>
                      <a:pt x="17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17" y="5"/>
                    </a:lnTo>
                    <a:lnTo>
                      <a:pt x="28" y="0"/>
                    </a:lnTo>
                    <a:lnTo>
                      <a:pt x="28" y="11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65" name="Freeform 1562"/>
              <p:cNvSpPr>
                <a:spLocks/>
              </p:cNvSpPr>
              <p:nvPr/>
            </p:nvSpPr>
            <p:spPr bwMode="auto">
              <a:xfrm>
                <a:off x="-6250970" y="-5534064"/>
                <a:ext cx="145841" cy="43182"/>
              </a:xfrm>
              <a:custGeom>
                <a:avLst/>
                <a:gdLst>
                  <a:gd name="T0" fmla="*/ 0 w 39"/>
                  <a:gd name="T1" fmla="*/ 2147483647 h 11"/>
                  <a:gd name="T2" fmla="*/ 0 w 39"/>
                  <a:gd name="T3" fmla="*/ 2147483647 h 11"/>
                  <a:gd name="T4" fmla="*/ 2147483647 w 39"/>
                  <a:gd name="T5" fmla="*/ 0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2147483647 w 39"/>
                  <a:gd name="T11" fmla="*/ 2147483647 h 11"/>
                  <a:gd name="T12" fmla="*/ 2147483647 w 39"/>
                  <a:gd name="T13" fmla="*/ 2147483647 h 11"/>
                  <a:gd name="T14" fmla="*/ 2147483647 w 39"/>
                  <a:gd name="T15" fmla="*/ 2147483647 h 11"/>
                  <a:gd name="T16" fmla="*/ 0 w 39"/>
                  <a:gd name="T17" fmla="*/ 2147483647 h 11"/>
                  <a:gd name="T18" fmla="*/ 0 w 39"/>
                  <a:gd name="T19" fmla="*/ 2147483647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"/>
                  <a:gd name="T31" fmla="*/ 0 h 11"/>
                  <a:gd name="T32" fmla="*/ 39 w 39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" h="11">
                    <a:moveTo>
                      <a:pt x="0" y="6"/>
                    </a:moveTo>
                    <a:lnTo>
                      <a:pt x="0" y="6"/>
                    </a:lnTo>
                    <a:lnTo>
                      <a:pt x="17" y="0"/>
                    </a:lnTo>
                    <a:lnTo>
                      <a:pt x="28" y="6"/>
                    </a:lnTo>
                    <a:lnTo>
                      <a:pt x="39" y="11"/>
                    </a:lnTo>
                    <a:lnTo>
                      <a:pt x="11" y="11"/>
                    </a:lnTo>
                    <a:lnTo>
                      <a:pt x="6" y="1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66" name="Freeform 1563"/>
              <p:cNvSpPr>
                <a:spLocks/>
              </p:cNvSpPr>
              <p:nvPr/>
            </p:nvSpPr>
            <p:spPr bwMode="auto">
              <a:xfrm>
                <a:off x="-6391408" y="-5534064"/>
                <a:ext cx="102629" cy="43182"/>
              </a:xfrm>
              <a:custGeom>
                <a:avLst/>
                <a:gdLst>
                  <a:gd name="T0" fmla="*/ 2147483647 w 28"/>
                  <a:gd name="T1" fmla="*/ 2147483647 h 11"/>
                  <a:gd name="T2" fmla="*/ 2147483647 w 28"/>
                  <a:gd name="T3" fmla="*/ 2147483647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0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0 h 11"/>
                  <a:gd name="T14" fmla="*/ 2147483647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2147483647 h 11"/>
                  <a:gd name="T22" fmla="*/ 2147483647 w 28"/>
                  <a:gd name="T23" fmla="*/ 2147483647 h 11"/>
                  <a:gd name="T24" fmla="*/ 2147483647 w 28"/>
                  <a:gd name="T25" fmla="*/ 2147483647 h 11"/>
                  <a:gd name="T26" fmla="*/ 2147483647 w 28"/>
                  <a:gd name="T27" fmla="*/ 2147483647 h 11"/>
                  <a:gd name="T28" fmla="*/ 2147483647 w 28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1"/>
                  <a:gd name="T47" fmla="*/ 28 w 28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1">
                    <a:moveTo>
                      <a:pt x="22" y="11"/>
                    </a:moveTo>
                    <a:lnTo>
                      <a:pt x="22" y="11"/>
                    </a:lnTo>
                    <a:lnTo>
                      <a:pt x="22" y="6"/>
                    </a:lnTo>
                    <a:lnTo>
                      <a:pt x="11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67" name="Freeform 1564"/>
              <p:cNvSpPr>
                <a:spLocks/>
              </p:cNvSpPr>
              <p:nvPr/>
            </p:nvSpPr>
            <p:spPr bwMode="auto">
              <a:xfrm>
                <a:off x="-6229365" y="-5469292"/>
                <a:ext cx="124235" cy="37786"/>
              </a:xfrm>
              <a:custGeom>
                <a:avLst/>
                <a:gdLst>
                  <a:gd name="T0" fmla="*/ 2147483647 w 33"/>
                  <a:gd name="T1" fmla="*/ 2147483647 h 10"/>
                  <a:gd name="T2" fmla="*/ 2147483647 w 33"/>
                  <a:gd name="T3" fmla="*/ 2147483647 h 10"/>
                  <a:gd name="T4" fmla="*/ 2147483647 w 33"/>
                  <a:gd name="T5" fmla="*/ 2147483647 h 10"/>
                  <a:gd name="T6" fmla="*/ 0 w 33"/>
                  <a:gd name="T7" fmla="*/ 2147483647 h 10"/>
                  <a:gd name="T8" fmla="*/ 0 w 33"/>
                  <a:gd name="T9" fmla="*/ 2147483647 h 10"/>
                  <a:gd name="T10" fmla="*/ 0 w 33"/>
                  <a:gd name="T11" fmla="*/ 0 h 10"/>
                  <a:gd name="T12" fmla="*/ 0 w 33"/>
                  <a:gd name="T13" fmla="*/ 0 h 10"/>
                  <a:gd name="T14" fmla="*/ 2147483647 w 33"/>
                  <a:gd name="T15" fmla="*/ 0 h 10"/>
                  <a:gd name="T16" fmla="*/ 2147483647 w 33"/>
                  <a:gd name="T17" fmla="*/ 0 h 10"/>
                  <a:gd name="T18" fmla="*/ 2147483647 w 33"/>
                  <a:gd name="T19" fmla="*/ 0 h 10"/>
                  <a:gd name="T20" fmla="*/ 2147483647 w 33"/>
                  <a:gd name="T21" fmla="*/ 0 h 10"/>
                  <a:gd name="T22" fmla="*/ 2147483647 w 33"/>
                  <a:gd name="T23" fmla="*/ 2147483647 h 10"/>
                  <a:gd name="T24" fmla="*/ 2147483647 w 33"/>
                  <a:gd name="T25" fmla="*/ 2147483647 h 10"/>
                  <a:gd name="T26" fmla="*/ 2147483647 w 33"/>
                  <a:gd name="T27" fmla="*/ 2147483647 h 10"/>
                  <a:gd name="T28" fmla="*/ 2147483647 w 33"/>
                  <a:gd name="T29" fmla="*/ 2147483647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0"/>
                  <a:gd name="T47" fmla="*/ 33 w 33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0">
                    <a:moveTo>
                      <a:pt x="27" y="10"/>
                    </a:moveTo>
                    <a:lnTo>
                      <a:pt x="27" y="10"/>
                    </a:lnTo>
                    <a:lnTo>
                      <a:pt x="16" y="5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22" y="5"/>
                    </a:lnTo>
                    <a:lnTo>
                      <a:pt x="33" y="5"/>
                    </a:lnTo>
                    <a:lnTo>
                      <a:pt x="27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68" name="Freeform 1565"/>
              <p:cNvSpPr>
                <a:spLocks/>
              </p:cNvSpPr>
              <p:nvPr/>
            </p:nvSpPr>
            <p:spPr bwMode="auto">
              <a:xfrm>
                <a:off x="-6391408" y="-5469292"/>
                <a:ext cx="124235" cy="37786"/>
              </a:xfrm>
              <a:custGeom>
                <a:avLst/>
                <a:gdLst>
                  <a:gd name="T0" fmla="*/ 0 w 33"/>
                  <a:gd name="T1" fmla="*/ 2147483647 h 10"/>
                  <a:gd name="T2" fmla="*/ 0 w 33"/>
                  <a:gd name="T3" fmla="*/ 2147483647 h 10"/>
                  <a:gd name="T4" fmla="*/ 0 w 33"/>
                  <a:gd name="T5" fmla="*/ 0 h 10"/>
                  <a:gd name="T6" fmla="*/ 2147483647 w 33"/>
                  <a:gd name="T7" fmla="*/ 0 h 10"/>
                  <a:gd name="T8" fmla="*/ 2147483647 w 33"/>
                  <a:gd name="T9" fmla="*/ 0 h 10"/>
                  <a:gd name="T10" fmla="*/ 2147483647 w 33"/>
                  <a:gd name="T11" fmla="*/ 0 h 10"/>
                  <a:gd name="T12" fmla="*/ 2147483647 w 33"/>
                  <a:gd name="T13" fmla="*/ 2147483647 h 10"/>
                  <a:gd name="T14" fmla="*/ 2147483647 w 33"/>
                  <a:gd name="T15" fmla="*/ 2147483647 h 10"/>
                  <a:gd name="T16" fmla="*/ 2147483647 w 33"/>
                  <a:gd name="T17" fmla="*/ 2147483647 h 10"/>
                  <a:gd name="T18" fmla="*/ 0 w 33"/>
                  <a:gd name="T19" fmla="*/ 2147483647 h 10"/>
                  <a:gd name="T20" fmla="*/ 0 w 33"/>
                  <a:gd name="T21" fmla="*/ 2147483647 h 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10"/>
                  <a:gd name="T35" fmla="*/ 33 w 33"/>
                  <a:gd name="T36" fmla="*/ 10 h 1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10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10"/>
                    </a:lnTo>
                    <a:lnTo>
                      <a:pt x="22" y="5"/>
                    </a:lnTo>
                    <a:lnTo>
                      <a:pt x="11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69" name="Freeform 1566"/>
              <p:cNvSpPr>
                <a:spLocks/>
              </p:cNvSpPr>
              <p:nvPr/>
            </p:nvSpPr>
            <p:spPr bwMode="auto">
              <a:xfrm>
                <a:off x="-6186153" y="-5409915"/>
                <a:ext cx="102629" cy="43182"/>
              </a:xfrm>
              <a:custGeom>
                <a:avLst/>
                <a:gdLst>
                  <a:gd name="T0" fmla="*/ 0 w 27"/>
                  <a:gd name="T1" fmla="*/ 0 h 11"/>
                  <a:gd name="T2" fmla="*/ 0 w 27"/>
                  <a:gd name="T3" fmla="*/ 0 h 11"/>
                  <a:gd name="T4" fmla="*/ 2147483647 w 27"/>
                  <a:gd name="T5" fmla="*/ 0 h 11"/>
                  <a:gd name="T6" fmla="*/ 2147483647 w 27"/>
                  <a:gd name="T7" fmla="*/ 0 h 11"/>
                  <a:gd name="T8" fmla="*/ 2147483647 w 27"/>
                  <a:gd name="T9" fmla="*/ 0 h 11"/>
                  <a:gd name="T10" fmla="*/ 2147483647 w 27"/>
                  <a:gd name="T11" fmla="*/ 0 h 11"/>
                  <a:gd name="T12" fmla="*/ 2147483647 w 27"/>
                  <a:gd name="T13" fmla="*/ 2147483647 h 11"/>
                  <a:gd name="T14" fmla="*/ 2147483647 w 27"/>
                  <a:gd name="T15" fmla="*/ 2147483647 h 11"/>
                  <a:gd name="T16" fmla="*/ 2147483647 w 27"/>
                  <a:gd name="T17" fmla="*/ 2147483647 h 11"/>
                  <a:gd name="T18" fmla="*/ 0 w 27"/>
                  <a:gd name="T19" fmla="*/ 0 h 11"/>
                  <a:gd name="T20" fmla="*/ 0 w 27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7"/>
                  <a:gd name="T34" fmla="*/ 0 h 11"/>
                  <a:gd name="T35" fmla="*/ 27 w 27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7" h="1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27" y="5"/>
                    </a:lnTo>
                    <a:lnTo>
                      <a:pt x="16" y="11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70" name="Freeform 1567"/>
              <p:cNvSpPr>
                <a:spLocks/>
              </p:cNvSpPr>
              <p:nvPr/>
            </p:nvSpPr>
            <p:spPr bwMode="auto">
              <a:xfrm>
                <a:off x="-6391408" y="-5431506"/>
                <a:ext cx="124235" cy="64773"/>
              </a:xfrm>
              <a:custGeom>
                <a:avLst/>
                <a:gdLst>
                  <a:gd name="T0" fmla="*/ 2147483647 w 33"/>
                  <a:gd name="T1" fmla="*/ 2147483647 h 17"/>
                  <a:gd name="T2" fmla="*/ 2147483647 w 33"/>
                  <a:gd name="T3" fmla="*/ 2147483647 h 17"/>
                  <a:gd name="T4" fmla="*/ 2147483647 w 33"/>
                  <a:gd name="T5" fmla="*/ 2147483647 h 17"/>
                  <a:gd name="T6" fmla="*/ 2147483647 w 33"/>
                  <a:gd name="T7" fmla="*/ 2147483647 h 17"/>
                  <a:gd name="T8" fmla="*/ 0 w 33"/>
                  <a:gd name="T9" fmla="*/ 2147483647 h 17"/>
                  <a:gd name="T10" fmla="*/ 0 w 33"/>
                  <a:gd name="T11" fmla="*/ 2147483647 h 17"/>
                  <a:gd name="T12" fmla="*/ 0 w 33"/>
                  <a:gd name="T13" fmla="*/ 2147483647 h 17"/>
                  <a:gd name="T14" fmla="*/ 2147483647 w 33"/>
                  <a:gd name="T15" fmla="*/ 0 h 17"/>
                  <a:gd name="T16" fmla="*/ 2147483647 w 33"/>
                  <a:gd name="T17" fmla="*/ 2147483647 h 17"/>
                  <a:gd name="T18" fmla="*/ 2147483647 w 33"/>
                  <a:gd name="T19" fmla="*/ 2147483647 h 17"/>
                  <a:gd name="T20" fmla="*/ 2147483647 w 33"/>
                  <a:gd name="T21" fmla="*/ 2147483647 h 17"/>
                  <a:gd name="T22" fmla="*/ 2147483647 w 33"/>
                  <a:gd name="T23" fmla="*/ 2147483647 h 17"/>
                  <a:gd name="T24" fmla="*/ 2147483647 w 33"/>
                  <a:gd name="T25" fmla="*/ 2147483647 h 17"/>
                  <a:gd name="T26" fmla="*/ 2147483647 w 33"/>
                  <a:gd name="T27" fmla="*/ 2147483647 h 17"/>
                  <a:gd name="T28" fmla="*/ 2147483647 w 33"/>
                  <a:gd name="T29" fmla="*/ 214748364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7"/>
                  <a:gd name="T47" fmla="*/ 33 w 33"/>
                  <a:gd name="T48" fmla="*/ 17 h 1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7">
                    <a:moveTo>
                      <a:pt x="33" y="17"/>
                    </a:moveTo>
                    <a:lnTo>
                      <a:pt x="33" y="17"/>
                    </a:lnTo>
                    <a:lnTo>
                      <a:pt x="28" y="11"/>
                    </a:lnTo>
                    <a:lnTo>
                      <a:pt x="17" y="6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11" y="0"/>
                    </a:lnTo>
                    <a:lnTo>
                      <a:pt x="33" y="6"/>
                    </a:lnTo>
                    <a:lnTo>
                      <a:pt x="33" y="11"/>
                    </a:lnTo>
                    <a:lnTo>
                      <a:pt x="33" y="1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71" name="Freeform 1570"/>
              <p:cNvSpPr>
                <a:spLocks/>
              </p:cNvSpPr>
              <p:nvPr/>
            </p:nvSpPr>
            <p:spPr bwMode="auto">
              <a:xfrm>
                <a:off x="-6250970" y="-5307360"/>
                <a:ext cx="108029" cy="43182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2147483647 h 11"/>
                  <a:gd name="T14" fmla="*/ 0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"/>
                  <a:gd name="T34" fmla="*/ 0 h 11"/>
                  <a:gd name="T35" fmla="*/ 28 w 28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11"/>
                    </a:lnTo>
                    <a:lnTo>
                      <a:pt x="11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72" name="Freeform 1571"/>
              <p:cNvSpPr>
                <a:spLocks/>
              </p:cNvSpPr>
              <p:nvPr/>
            </p:nvSpPr>
            <p:spPr bwMode="auto">
              <a:xfrm>
                <a:off x="-6434620" y="-5264179"/>
                <a:ext cx="145841" cy="37786"/>
              </a:xfrm>
              <a:custGeom>
                <a:avLst/>
                <a:gdLst>
                  <a:gd name="T0" fmla="*/ 2147483647 w 39"/>
                  <a:gd name="T1" fmla="*/ 2147483647 h 11"/>
                  <a:gd name="T2" fmla="*/ 2147483647 w 39"/>
                  <a:gd name="T3" fmla="*/ 2147483647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2147483647 w 39"/>
                  <a:gd name="T15" fmla="*/ 0 h 11"/>
                  <a:gd name="T16" fmla="*/ 2147483647 w 39"/>
                  <a:gd name="T17" fmla="*/ 0 h 11"/>
                  <a:gd name="T18" fmla="*/ 2147483647 w 39"/>
                  <a:gd name="T19" fmla="*/ 2147483647 h 11"/>
                  <a:gd name="T20" fmla="*/ 2147483647 w 39"/>
                  <a:gd name="T21" fmla="*/ 2147483647 h 11"/>
                  <a:gd name="T22" fmla="*/ 2147483647 w 39"/>
                  <a:gd name="T23" fmla="*/ 2147483647 h 11"/>
                  <a:gd name="T24" fmla="*/ 2147483647 w 39"/>
                  <a:gd name="T25" fmla="*/ 2147483647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3" y="11"/>
                    </a:moveTo>
                    <a:lnTo>
                      <a:pt x="33" y="11"/>
                    </a:lnTo>
                    <a:lnTo>
                      <a:pt x="28" y="11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6"/>
                    </a:lnTo>
                    <a:lnTo>
                      <a:pt x="39" y="6"/>
                    </a:lnTo>
                    <a:lnTo>
                      <a:pt x="33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73" name="Freeform 1572"/>
              <p:cNvSpPr>
                <a:spLocks/>
              </p:cNvSpPr>
              <p:nvPr/>
            </p:nvSpPr>
            <p:spPr bwMode="auto">
              <a:xfrm>
                <a:off x="-6229365" y="-5264179"/>
                <a:ext cx="124235" cy="37786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2147483647 h 11"/>
                  <a:gd name="T6" fmla="*/ 2147483647 w 33"/>
                  <a:gd name="T7" fmla="*/ 2147483647 h 11"/>
                  <a:gd name="T8" fmla="*/ 2147483647 w 33"/>
                  <a:gd name="T9" fmla="*/ 0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0 w 33"/>
                  <a:gd name="T25" fmla="*/ 2147483647 h 11"/>
                  <a:gd name="T26" fmla="*/ 0 w 33"/>
                  <a:gd name="T27" fmla="*/ 2147483647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6"/>
                    </a:lnTo>
                    <a:lnTo>
                      <a:pt x="5" y="6"/>
                    </a:lnTo>
                    <a:lnTo>
                      <a:pt x="16" y="0"/>
                    </a:lnTo>
                    <a:lnTo>
                      <a:pt x="27" y="6"/>
                    </a:lnTo>
                    <a:lnTo>
                      <a:pt x="33" y="6"/>
                    </a:lnTo>
                    <a:lnTo>
                      <a:pt x="33" y="11"/>
                    </a:lnTo>
                    <a:lnTo>
                      <a:pt x="27" y="11"/>
                    </a:lnTo>
                    <a:lnTo>
                      <a:pt x="16" y="11"/>
                    </a:lnTo>
                    <a:lnTo>
                      <a:pt x="11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74" name="Freeform 1577"/>
              <p:cNvSpPr>
                <a:spLocks/>
              </p:cNvSpPr>
              <p:nvPr/>
            </p:nvSpPr>
            <p:spPr bwMode="auto">
              <a:xfrm>
                <a:off x="-6229365" y="-5593437"/>
                <a:ext cx="124235" cy="43182"/>
              </a:xfrm>
              <a:custGeom>
                <a:avLst/>
                <a:gdLst>
                  <a:gd name="T0" fmla="*/ 2147483647 w 33"/>
                  <a:gd name="T1" fmla="*/ 0 h 11"/>
                  <a:gd name="T2" fmla="*/ 2147483647 w 33"/>
                  <a:gd name="T3" fmla="*/ 0 h 11"/>
                  <a:gd name="T4" fmla="*/ 2147483647 w 33"/>
                  <a:gd name="T5" fmla="*/ 2147483647 h 11"/>
                  <a:gd name="T6" fmla="*/ 2147483647 w 33"/>
                  <a:gd name="T7" fmla="*/ 2147483647 h 11"/>
                  <a:gd name="T8" fmla="*/ 2147483647 w 33"/>
                  <a:gd name="T9" fmla="*/ 2147483647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0 w 33"/>
                  <a:gd name="T21" fmla="*/ 2147483647 h 11"/>
                  <a:gd name="T22" fmla="*/ 2147483647 w 33"/>
                  <a:gd name="T23" fmla="*/ 0 h 11"/>
                  <a:gd name="T24" fmla="*/ 2147483647 w 33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5" y="0"/>
                    </a:moveTo>
                    <a:lnTo>
                      <a:pt x="5" y="0"/>
                    </a:lnTo>
                    <a:lnTo>
                      <a:pt x="5" y="5"/>
                    </a:lnTo>
                    <a:lnTo>
                      <a:pt x="11" y="5"/>
                    </a:lnTo>
                    <a:lnTo>
                      <a:pt x="16" y="5"/>
                    </a:lnTo>
                    <a:lnTo>
                      <a:pt x="27" y="5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75" name="Freeform 1578"/>
              <p:cNvSpPr>
                <a:spLocks/>
              </p:cNvSpPr>
              <p:nvPr/>
            </p:nvSpPr>
            <p:spPr bwMode="auto">
              <a:xfrm>
                <a:off x="-7806590" y="1061938"/>
                <a:ext cx="1766278" cy="847442"/>
              </a:xfrm>
              <a:custGeom>
                <a:avLst/>
                <a:gdLst>
                  <a:gd name="T0" fmla="*/ 2147483647 w 470"/>
                  <a:gd name="T1" fmla="*/ 0 h 225"/>
                  <a:gd name="T2" fmla="*/ 2147483647 w 470"/>
                  <a:gd name="T3" fmla="*/ 0 h 225"/>
                  <a:gd name="T4" fmla="*/ 0 w 470"/>
                  <a:gd name="T5" fmla="*/ 2147483647 h 225"/>
                  <a:gd name="T6" fmla="*/ 0 w 470"/>
                  <a:gd name="T7" fmla="*/ 2147483647 h 225"/>
                  <a:gd name="T8" fmla="*/ 0 w 470"/>
                  <a:gd name="T9" fmla="*/ 2147483647 h 225"/>
                  <a:gd name="T10" fmla="*/ 0 w 470"/>
                  <a:gd name="T11" fmla="*/ 2147483647 h 225"/>
                  <a:gd name="T12" fmla="*/ 2147483647 w 470"/>
                  <a:gd name="T13" fmla="*/ 2147483647 h 225"/>
                  <a:gd name="T14" fmla="*/ 2147483647 w 470"/>
                  <a:gd name="T15" fmla="*/ 2147483647 h 225"/>
                  <a:gd name="T16" fmla="*/ 2147483647 w 470"/>
                  <a:gd name="T17" fmla="*/ 2147483647 h 225"/>
                  <a:gd name="T18" fmla="*/ 2147483647 w 470"/>
                  <a:gd name="T19" fmla="*/ 2147483647 h 225"/>
                  <a:gd name="T20" fmla="*/ 2147483647 w 470"/>
                  <a:gd name="T21" fmla="*/ 2147483647 h 225"/>
                  <a:gd name="T22" fmla="*/ 2147483647 w 470"/>
                  <a:gd name="T23" fmla="*/ 2147483647 h 225"/>
                  <a:gd name="T24" fmla="*/ 2147483647 w 470"/>
                  <a:gd name="T25" fmla="*/ 2147483647 h 225"/>
                  <a:gd name="T26" fmla="*/ 2147483647 w 470"/>
                  <a:gd name="T27" fmla="*/ 2147483647 h 225"/>
                  <a:gd name="T28" fmla="*/ 2147483647 w 470"/>
                  <a:gd name="T29" fmla="*/ 2147483647 h 225"/>
                  <a:gd name="T30" fmla="*/ 2147483647 w 470"/>
                  <a:gd name="T31" fmla="*/ 2147483647 h 225"/>
                  <a:gd name="T32" fmla="*/ 2147483647 w 470"/>
                  <a:gd name="T33" fmla="*/ 2147483647 h 225"/>
                  <a:gd name="T34" fmla="*/ 2147483647 w 470"/>
                  <a:gd name="T35" fmla="*/ 2147483647 h 225"/>
                  <a:gd name="T36" fmla="*/ 2147483647 w 470"/>
                  <a:gd name="T37" fmla="*/ 2147483647 h 225"/>
                  <a:gd name="T38" fmla="*/ 2147483647 w 470"/>
                  <a:gd name="T39" fmla="*/ 2147483647 h 225"/>
                  <a:gd name="T40" fmla="*/ 2147483647 w 470"/>
                  <a:gd name="T41" fmla="*/ 2147483647 h 225"/>
                  <a:gd name="T42" fmla="*/ 2147483647 w 470"/>
                  <a:gd name="T43" fmla="*/ 2147483647 h 225"/>
                  <a:gd name="T44" fmla="*/ 2147483647 w 470"/>
                  <a:gd name="T45" fmla="*/ 2147483647 h 225"/>
                  <a:gd name="T46" fmla="*/ 2147483647 w 470"/>
                  <a:gd name="T47" fmla="*/ 2147483647 h 225"/>
                  <a:gd name="T48" fmla="*/ 2147483647 w 470"/>
                  <a:gd name="T49" fmla="*/ 2147483647 h 225"/>
                  <a:gd name="T50" fmla="*/ 2147483647 w 470"/>
                  <a:gd name="T51" fmla="*/ 2147483647 h 225"/>
                  <a:gd name="T52" fmla="*/ 2147483647 w 470"/>
                  <a:gd name="T53" fmla="*/ 2147483647 h 225"/>
                  <a:gd name="T54" fmla="*/ 2147483647 w 470"/>
                  <a:gd name="T55" fmla="*/ 2147483647 h 225"/>
                  <a:gd name="T56" fmla="*/ 2147483647 w 470"/>
                  <a:gd name="T57" fmla="*/ 2147483647 h 225"/>
                  <a:gd name="T58" fmla="*/ 2147483647 w 470"/>
                  <a:gd name="T59" fmla="*/ 2147483647 h 225"/>
                  <a:gd name="T60" fmla="*/ 2147483647 w 470"/>
                  <a:gd name="T61" fmla="*/ 2147483647 h 225"/>
                  <a:gd name="T62" fmla="*/ 2147483647 w 470"/>
                  <a:gd name="T63" fmla="*/ 2147483647 h 225"/>
                  <a:gd name="T64" fmla="*/ 2147483647 w 470"/>
                  <a:gd name="T65" fmla="*/ 2147483647 h 225"/>
                  <a:gd name="T66" fmla="*/ 2147483647 w 470"/>
                  <a:gd name="T67" fmla="*/ 2147483647 h 225"/>
                  <a:gd name="T68" fmla="*/ 2147483647 w 470"/>
                  <a:gd name="T69" fmla="*/ 2147483647 h 225"/>
                  <a:gd name="T70" fmla="*/ 2147483647 w 470"/>
                  <a:gd name="T71" fmla="*/ 2147483647 h 225"/>
                  <a:gd name="T72" fmla="*/ 2147483647 w 470"/>
                  <a:gd name="T73" fmla="*/ 2147483647 h 225"/>
                  <a:gd name="T74" fmla="*/ 2147483647 w 470"/>
                  <a:gd name="T75" fmla="*/ 2147483647 h 225"/>
                  <a:gd name="T76" fmla="*/ 2147483647 w 470"/>
                  <a:gd name="T77" fmla="*/ 2147483647 h 225"/>
                  <a:gd name="T78" fmla="*/ 2147483647 w 470"/>
                  <a:gd name="T79" fmla="*/ 2147483647 h 225"/>
                  <a:gd name="T80" fmla="*/ 2147483647 w 470"/>
                  <a:gd name="T81" fmla="*/ 2147483647 h 225"/>
                  <a:gd name="T82" fmla="*/ 2147483647 w 470"/>
                  <a:gd name="T83" fmla="*/ 2147483647 h 225"/>
                  <a:gd name="T84" fmla="*/ 2147483647 w 470"/>
                  <a:gd name="T85" fmla="*/ 2147483647 h 225"/>
                  <a:gd name="T86" fmla="*/ 2147483647 w 470"/>
                  <a:gd name="T87" fmla="*/ 2147483647 h 225"/>
                  <a:gd name="T88" fmla="*/ 2147483647 w 470"/>
                  <a:gd name="T89" fmla="*/ 2147483647 h 225"/>
                  <a:gd name="T90" fmla="*/ 2147483647 w 470"/>
                  <a:gd name="T91" fmla="*/ 0 h 225"/>
                  <a:gd name="T92" fmla="*/ 2147483647 w 470"/>
                  <a:gd name="T93" fmla="*/ 0 h 22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470"/>
                  <a:gd name="T142" fmla="*/ 0 h 225"/>
                  <a:gd name="T143" fmla="*/ 470 w 470"/>
                  <a:gd name="T144" fmla="*/ 225 h 22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470" h="225">
                    <a:moveTo>
                      <a:pt x="16" y="0"/>
                    </a:moveTo>
                    <a:lnTo>
                      <a:pt x="16" y="0"/>
                    </a:lnTo>
                    <a:lnTo>
                      <a:pt x="0" y="77"/>
                    </a:lnTo>
                    <a:lnTo>
                      <a:pt x="0" y="115"/>
                    </a:lnTo>
                    <a:lnTo>
                      <a:pt x="0" y="126"/>
                    </a:lnTo>
                    <a:lnTo>
                      <a:pt x="0" y="137"/>
                    </a:lnTo>
                    <a:lnTo>
                      <a:pt x="5" y="186"/>
                    </a:lnTo>
                    <a:lnTo>
                      <a:pt x="5" y="197"/>
                    </a:lnTo>
                    <a:lnTo>
                      <a:pt x="11" y="203"/>
                    </a:lnTo>
                    <a:lnTo>
                      <a:pt x="16" y="208"/>
                    </a:lnTo>
                    <a:lnTo>
                      <a:pt x="22" y="208"/>
                    </a:lnTo>
                    <a:lnTo>
                      <a:pt x="93" y="214"/>
                    </a:lnTo>
                    <a:lnTo>
                      <a:pt x="126" y="208"/>
                    </a:lnTo>
                    <a:lnTo>
                      <a:pt x="142" y="203"/>
                    </a:lnTo>
                    <a:lnTo>
                      <a:pt x="147" y="197"/>
                    </a:lnTo>
                    <a:lnTo>
                      <a:pt x="147" y="186"/>
                    </a:lnTo>
                    <a:lnTo>
                      <a:pt x="202" y="203"/>
                    </a:lnTo>
                    <a:lnTo>
                      <a:pt x="246" y="219"/>
                    </a:lnTo>
                    <a:lnTo>
                      <a:pt x="284" y="225"/>
                    </a:lnTo>
                    <a:lnTo>
                      <a:pt x="361" y="225"/>
                    </a:lnTo>
                    <a:lnTo>
                      <a:pt x="421" y="225"/>
                    </a:lnTo>
                    <a:lnTo>
                      <a:pt x="470" y="214"/>
                    </a:lnTo>
                    <a:lnTo>
                      <a:pt x="470" y="208"/>
                    </a:lnTo>
                    <a:lnTo>
                      <a:pt x="465" y="192"/>
                    </a:lnTo>
                    <a:lnTo>
                      <a:pt x="454" y="181"/>
                    </a:lnTo>
                    <a:lnTo>
                      <a:pt x="437" y="170"/>
                    </a:lnTo>
                    <a:lnTo>
                      <a:pt x="415" y="159"/>
                    </a:lnTo>
                    <a:lnTo>
                      <a:pt x="388" y="153"/>
                    </a:lnTo>
                    <a:lnTo>
                      <a:pt x="312" y="137"/>
                    </a:lnTo>
                    <a:lnTo>
                      <a:pt x="301" y="132"/>
                    </a:lnTo>
                    <a:lnTo>
                      <a:pt x="284" y="121"/>
                    </a:lnTo>
                    <a:lnTo>
                      <a:pt x="246" y="82"/>
                    </a:lnTo>
                    <a:lnTo>
                      <a:pt x="229" y="39"/>
                    </a:lnTo>
                    <a:lnTo>
                      <a:pt x="175" y="39"/>
                    </a:lnTo>
                    <a:lnTo>
                      <a:pt x="120" y="33"/>
                    </a:lnTo>
                    <a:lnTo>
                      <a:pt x="71" y="2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76" name="Freeform 1579"/>
              <p:cNvSpPr>
                <a:spLocks/>
              </p:cNvSpPr>
              <p:nvPr/>
            </p:nvSpPr>
            <p:spPr bwMode="auto">
              <a:xfrm>
                <a:off x="-8546588" y="-7239741"/>
                <a:ext cx="675180" cy="680111"/>
              </a:xfrm>
              <a:custGeom>
                <a:avLst/>
                <a:gdLst>
                  <a:gd name="T0" fmla="*/ 2147483647 w 180"/>
                  <a:gd name="T1" fmla="*/ 0 h 181"/>
                  <a:gd name="T2" fmla="*/ 2147483647 w 180"/>
                  <a:gd name="T3" fmla="*/ 0 h 181"/>
                  <a:gd name="T4" fmla="*/ 0 w 180"/>
                  <a:gd name="T5" fmla="*/ 2147483647 h 181"/>
                  <a:gd name="T6" fmla="*/ 0 w 180"/>
                  <a:gd name="T7" fmla="*/ 2147483647 h 181"/>
                  <a:gd name="T8" fmla="*/ 2147483647 w 180"/>
                  <a:gd name="T9" fmla="*/ 2147483647 h 181"/>
                  <a:gd name="T10" fmla="*/ 2147483647 w 180"/>
                  <a:gd name="T11" fmla="*/ 2147483647 h 181"/>
                  <a:gd name="T12" fmla="*/ 2147483647 w 180"/>
                  <a:gd name="T13" fmla="*/ 2147483647 h 181"/>
                  <a:gd name="T14" fmla="*/ 2147483647 w 180"/>
                  <a:gd name="T15" fmla="*/ 2147483647 h 181"/>
                  <a:gd name="T16" fmla="*/ 2147483647 w 180"/>
                  <a:gd name="T17" fmla="*/ 2147483647 h 181"/>
                  <a:gd name="T18" fmla="*/ 2147483647 w 180"/>
                  <a:gd name="T19" fmla="*/ 2147483647 h 181"/>
                  <a:gd name="T20" fmla="*/ 2147483647 w 180"/>
                  <a:gd name="T21" fmla="*/ 2147483647 h 181"/>
                  <a:gd name="T22" fmla="*/ 2147483647 w 180"/>
                  <a:gd name="T23" fmla="*/ 2147483647 h 181"/>
                  <a:gd name="T24" fmla="*/ 2147483647 w 180"/>
                  <a:gd name="T25" fmla="*/ 2147483647 h 181"/>
                  <a:gd name="T26" fmla="*/ 2147483647 w 180"/>
                  <a:gd name="T27" fmla="*/ 2147483647 h 181"/>
                  <a:gd name="T28" fmla="*/ 2147483647 w 180"/>
                  <a:gd name="T29" fmla="*/ 2147483647 h 181"/>
                  <a:gd name="T30" fmla="*/ 2147483647 w 180"/>
                  <a:gd name="T31" fmla="*/ 0 h 181"/>
                  <a:gd name="T32" fmla="*/ 2147483647 w 180"/>
                  <a:gd name="T33" fmla="*/ 0 h 1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80"/>
                  <a:gd name="T52" fmla="*/ 0 h 181"/>
                  <a:gd name="T53" fmla="*/ 180 w 180"/>
                  <a:gd name="T54" fmla="*/ 181 h 18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80" h="181">
                    <a:moveTo>
                      <a:pt x="22" y="0"/>
                    </a:moveTo>
                    <a:lnTo>
                      <a:pt x="22" y="0"/>
                    </a:lnTo>
                    <a:lnTo>
                      <a:pt x="0" y="49"/>
                    </a:lnTo>
                    <a:lnTo>
                      <a:pt x="44" y="109"/>
                    </a:lnTo>
                    <a:lnTo>
                      <a:pt x="82" y="153"/>
                    </a:lnTo>
                    <a:lnTo>
                      <a:pt x="109" y="181"/>
                    </a:lnTo>
                    <a:lnTo>
                      <a:pt x="120" y="181"/>
                    </a:lnTo>
                    <a:lnTo>
                      <a:pt x="137" y="175"/>
                    </a:lnTo>
                    <a:lnTo>
                      <a:pt x="158" y="153"/>
                    </a:lnTo>
                    <a:lnTo>
                      <a:pt x="180" y="115"/>
                    </a:lnTo>
                    <a:lnTo>
                      <a:pt x="76" y="27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77" name="Freeform 1580"/>
              <p:cNvSpPr>
                <a:spLocks noEditPoints="1"/>
              </p:cNvSpPr>
              <p:nvPr/>
            </p:nvSpPr>
            <p:spPr bwMode="auto">
              <a:xfrm>
                <a:off x="-9513450" y="-8286896"/>
                <a:ext cx="3613576" cy="10563320"/>
              </a:xfrm>
              <a:custGeom>
                <a:avLst/>
                <a:gdLst>
                  <a:gd name="T0" fmla="*/ 2147483647 w 962"/>
                  <a:gd name="T1" fmla="*/ 2147483647 h 2812"/>
                  <a:gd name="T2" fmla="*/ 2147483647 w 962"/>
                  <a:gd name="T3" fmla="*/ 2147483647 h 2812"/>
                  <a:gd name="T4" fmla="*/ 2147483647 w 962"/>
                  <a:gd name="T5" fmla="*/ 2147483647 h 2812"/>
                  <a:gd name="T6" fmla="*/ 2147483647 w 962"/>
                  <a:gd name="T7" fmla="*/ 2147483647 h 2812"/>
                  <a:gd name="T8" fmla="*/ 2147483647 w 962"/>
                  <a:gd name="T9" fmla="*/ 2147483647 h 2812"/>
                  <a:gd name="T10" fmla="*/ 2147483647 w 962"/>
                  <a:gd name="T11" fmla="*/ 2147483647 h 2812"/>
                  <a:gd name="T12" fmla="*/ 2147483647 w 962"/>
                  <a:gd name="T13" fmla="*/ 2147483647 h 2812"/>
                  <a:gd name="T14" fmla="*/ 2147483647 w 962"/>
                  <a:gd name="T15" fmla="*/ 2147483647 h 2812"/>
                  <a:gd name="T16" fmla="*/ 2147483647 w 962"/>
                  <a:gd name="T17" fmla="*/ 2147483647 h 2812"/>
                  <a:gd name="T18" fmla="*/ 2147483647 w 962"/>
                  <a:gd name="T19" fmla="*/ 2147483647 h 2812"/>
                  <a:gd name="T20" fmla="*/ 2147483647 w 962"/>
                  <a:gd name="T21" fmla="*/ 2147483647 h 2812"/>
                  <a:gd name="T22" fmla="*/ 2147483647 w 962"/>
                  <a:gd name="T23" fmla="*/ 2147483647 h 2812"/>
                  <a:gd name="T24" fmla="*/ 2147483647 w 962"/>
                  <a:gd name="T25" fmla="*/ 2147483647 h 2812"/>
                  <a:gd name="T26" fmla="*/ 2147483647 w 962"/>
                  <a:gd name="T27" fmla="*/ 2147483647 h 2812"/>
                  <a:gd name="T28" fmla="*/ 2147483647 w 962"/>
                  <a:gd name="T29" fmla="*/ 2147483647 h 2812"/>
                  <a:gd name="T30" fmla="*/ 2147483647 w 962"/>
                  <a:gd name="T31" fmla="*/ 2147483647 h 2812"/>
                  <a:gd name="T32" fmla="*/ 2147483647 w 962"/>
                  <a:gd name="T33" fmla="*/ 2147483647 h 2812"/>
                  <a:gd name="T34" fmla="*/ 2147483647 w 962"/>
                  <a:gd name="T35" fmla="*/ 2147483647 h 2812"/>
                  <a:gd name="T36" fmla="*/ 2147483647 w 962"/>
                  <a:gd name="T37" fmla="*/ 2147483647 h 2812"/>
                  <a:gd name="T38" fmla="*/ 2147483647 w 962"/>
                  <a:gd name="T39" fmla="*/ 2147483647 h 2812"/>
                  <a:gd name="T40" fmla="*/ 2147483647 w 962"/>
                  <a:gd name="T41" fmla="*/ 2147483647 h 2812"/>
                  <a:gd name="T42" fmla="*/ 2147483647 w 962"/>
                  <a:gd name="T43" fmla="*/ 2147483647 h 2812"/>
                  <a:gd name="T44" fmla="*/ 2147483647 w 962"/>
                  <a:gd name="T45" fmla="*/ 2147483647 h 2812"/>
                  <a:gd name="T46" fmla="*/ 2147483647 w 962"/>
                  <a:gd name="T47" fmla="*/ 2147483647 h 2812"/>
                  <a:gd name="T48" fmla="*/ 2147483647 w 962"/>
                  <a:gd name="T49" fmla="*/ 2147483647 h 2812"/>
                  <a:gd name="T50" fmla="*/ 2147483647 w 962"/>
                  <a:gd name="T51" fmla="*/ 2147483647 h 2812"/>
                  <a:gd name="T52" fmla="*/ 2147483647 w 962"/>
                  <a:gd name="T53" fmla="*/ 2147483647 h 2812"/>
                  <a:gd name="T54" fmla="*/ 2147483647 w 962"/>
                  <a:gd name="T55" fmla="*/ 2147483647 h 2812"/>
                  <a:gd name="T56" fmla="*/ 2147483647 w 962"/>
                  <a:gd name="T57" fmla="*/ 2147483647 h 2812"/>
                  <a:gd name="T58" fmla="*/ 2147483647 w 962"/>
                  <a:gd name="T59" fmla="*/ 2147483647 h 2812"/>
                  <a:gd name="T60" fmla="*/ 2147483647 w 962"/>
                  <a:gd name="T61" fmla="*/ 2147483647 h 2812"/>
                  <a:gd name="T62" fmla="*/ 2147483647 w 962"/>
                  <a:gd name="T63" fmla="*/ 2147483647 h 2812"/>
                  <a:gd name="T64" fmla="*/ 2147483647 w 962"/>
                  <a:gd name="T65" fmla="*/ 2147483647 h 2812"/>
                  <a:gd name="T66" fmla="*/ 2147483647 w 962"/>
                  <a:gd name="T67" fmla="*/ 2147483647 h 2812"/>
                  <a:gd name="T68" fmla="*/ 2147483647 w 962"/>
                  <a:gd name="T69" fmla="*/ 2147483647 h 2812"/>
                  <a:gd name="T70" fmla="*/ 2147483647 w 962"/>
                  <a:gd name="T71" fmla="*/ 2147483647 h 2812"/>
                  <a:gd name="T72" fmla="*/ 2147483647 w 962"/>
                  <a:gd name="T73" fmla="*/ 2147483647 h 2812"/>
                  <a:gd name="T74" fmla="*/ 2147483647 w 962"/>
                  <a:gd name="T75" fmla="*/ 2147483647 h 2812"/>
                  <a:gd name="T76" fmla="*/ 2147483647 w 962"/>
                  <a:gd name="T77" fmla="*/ 2147483647 h 2812"/>
                  <a:gd name="T78" fmla="*/ 2147483647 w 962"/>
                  <a:gd name="T79" fmla="*/ 2147483647 h 2812"/>
                  <a:gd name="T80" fmla="*/ 2147483647 w 962"/>
                  <a:gd name="T81" fmla="*/ 2147483647 h 2812"/>
                  <a:gd name="T82" fmla="*/ 2147483647 w 962"/>
                  <a:gd name="T83" fmla="*/ 2147483647 h 2812"/>
                  <a:gd name="T84" fmla="*/ 2147483647 w 962"/>
                  <a:gd name="T85" fmla="*/ 2147483647 h 2812"/>
                  <a:gd name="T86" fmla="*/ 2147483647 w 962"/>
                  <a:gd name="T87" fmla="*/ 2147483647 h 2812"/>
                  <a:gd name="T88" fmla="*/ 2147483647 w 962"/>
                  <a:gd name="T89" fmla="*/ 2147483647 h 2812"/>
                  <a:gd name="T90" fmla="*/ 2147483647 w 962"/>
                  <a:gd name="T91" fmla="*/ 2147483647 h 2812"/>
                  <a:gd name="T92" fmla="*/ 2147483647 w 962"/>
                  <a:gd name="T93" fmla="*/ 2147483647 h 2812"/>
                  <a:gd name="T94" fmla="*/ 2147483647 w 962"/>
                  <a:gd name="T95" fmla="*/ 2147483647 h 2812"/>
                  <a:gd name="T96" fmla="*/ 2147483647 w 962"/>
                  <a:gd name="T97" fmla="*/ 2147483647 h 2812"/>
                  <a:gd name="T98" fmla="*/ 2147483647 w 962"/>
                  <a:gd name="T99" fmla="*/ 2147483647 h 2812"/>
                  <a:gd name="T100" fmla="*/ 2147483647 w 962"/>
                  <a:gd name="T101" fmla="*/ 2147483647 h 2812"/>
                  <a:gd name="T102" fmla="*/ 2147483647 w 962"/>
                  <a:gd name="T103" fmla="*/ 2147483647 h 2812"/>
                  <a:gd name="T104" fmla="*/ 2147483647 w 962"/>
                  <a:gd name="T105" fmla="*/ 2147483647 h 2812"/>
                  <a:gd name="T106" fmla="*/ 2147483647 w 962"/>
                  <a:gd name="T107" fmla="*/ 2147483647 h 2812"/>
                  <a:gd name="T108" fmla="*/ 2147483647 w 962"/>
                  <a:gd name="T109" fmla="*/ 2147483647 h 2812"/>
                  <a:gd name="T110" fmla="*/ 2147483647 w 962"/>
                  <a:gd name="T111" fmla="*/ 2147483647 h 2812"/>
                  <a:gd name="T112" fmla="*/ 2147483647 w 962"/>
                  <a:gd name="T113" fmla="*/ 2147483647 h 2812"/>
                  <a:gd name="T114" fmla="*/ 2147483647 w 962"/>
                  <a:gd name="T115" fmla="*/ 2147483647 h 2812"/>
                  <a:gd name="T116" fmla="*/ 2147483647 w 962"/>
                  <a:gd name="T117" fmla="*/ 2147483647 h 2812"/>
                  <a:gd name="T118" fmla="*/ 2147483647 w 962"/>
                  <a:gd name="T119" fmla="*/ 2147483647 h 2812"/>
                  <a:gd name="T120" fmla="*/ 2147483647 w 962"/>
                  <a:gd name="T121" fmla="*/ 2147483647 h 2812"/>
                  <a:gd name="T122" fmla="*/ 2147483647 w 962"/>
                  <a:gd name="T123" fmla="*/ 2147483647 h 281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962"/>
                  <a:gd name="T187" fmla="*/ 0 h 2812"/>
                  <a:gd name="T188" fmla="*/ 962 w 962"/>
                  <a:gd name="T189" fmla="*/ 2812 h 281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962" h="2812">
                    <a:moveTo>
                      <a:pt x="880" y="377"/>
                    </a:moveTo>
                    <a:lnTo>
                      <a:pt x="880" y="377"/>
                    </a:lnTo>
                    <a:lnTo>
                      <a:pt x="864" y="372"/>
                    </a:lnTo>
                    <a:lnTo>
                      <a:pt x="842" y="356"/>
                    </a:lnTo>
                    <a:lnTo>
                      <a:pt x="809" y="323"/>
                    </a:lnTo>
                    <a:lnTo>
                      <a:pt x="804" y="312"/>
                    </a:lnTo>
                    <a:lnTo>
                      <a:pt x="798" y="301"/>
                    </a:lnTo>
                    <a:lnTo>
                      <a:pt x="776" y="290"/>
                    </a:lnTo>
                    <a:lnTo>
                      <a:pt x="776" y="279"/>
                    </a:lnTo>
                    <a:lnTo>
                      <a:pt x="766" y="241"/>
                    </a:lnTo>
                    <a:lnTo>
                      <a:pt x="755" y="208"/>
                    </a:lnTo>
                    <a:lnTo>
                      <a:pt x="744" y="191"/>
                    </a:lnTo>
                    <a:lnTo>
                      <a:pt x="727" y="186"/>
                    </a:lnTo>
                    <a:lnTo>
                      <a:pt x="716" y="186"/>
                    </a:lnTo>
                    <a:lnTo>
                      <a:pt x="711" y="186"/>
                    </a:lnTo>
                    <a:lnTo>
                      <a:pt x="700" y="186"/>
                    </a:lnTo>
                    <a:lnTo>
                      <a:pt x="683" y="181"/>
                    </a:lnTo>
                    <a:lnTo>
                      <a:pt x="673" y="181"/>
                    </a:lnTo>
                    <a:lnTo>
                      <a:pt x="667" y="186"/>
                    </a:lnTo>
                    <a:lnTo>
                      <a:pt x="667" y="191"/>
                    </a:lnTo>
                    <a:lnTo>
                      <a:pt x="645" y="186"/>
                    </a:lnTo>
                    <a:lnTo>
                      <a:pt x="634" y="186"/>
                    </a:lnTo>
                    <a:lnTo>
                      <a:pt x="629" y="191"/>
                    </a:lnTo>
                    <a:lnTo>
                      <a:pt x="623" y="197"/>
                    </a:lnTo>
                    <a:lnTo>
                      <a:pt x="612" y="191"/>
                    </a:lnTo>
                    <a:lnTo>
                      <a:pt x="596" y="191"/>
                    </a:lnTo>
                    <a:lnTo>
                      <a:pt x="585" y="197"/>
                    </a:lnTo>
                    <a:lnTo>
                      <a:pt x="574" y="213"/>
                    </a:lnTo>
                    <a:lnTo>
                      <a:pt x="563" y="252"/>
                    </a:lnTo>
                    <a:lnTo>
                      <a:pt x="563" y="257"/>
                    </a:lnTo>
                    <a:lnTo>
                      <a:pt x="574" y="268"/>
                    </a:lnTo>
                    <a:lnTo>
                      <a:pt x="590" y="290"/>
                    </a:lnTo>
                    <a:lnTo>
                      <a:pt x="618" y="312"/>
                    </a:lnTo>
                    <a:lnTo>
                      <a:pt x="623" y="323"/>
                    </a:lnTo>
                    <a:lnTo>
                      <a:pt x="640" y="334"/>
                    </a:lnTo>
                    <a:lnTo>
                      <a:pt x="667" y="345"/>
                    </a:lnTo>
                    <a:lnTo>
                      <a:pt x="705" y="356"/>
                    </a:lnTo>
                    <a:lnTo>
                      <a:pt x="711" y="372"/>
                    </a:lnTo>
                    <a:lnTo>
                      <a:pt x="716" y="377"/>
                    </a:lnTo>
                    <a:lnTo>
                      <a:pt x="716" y="388"/>
                    </a:lnTo>
                    <a:lnTo>
                      <a:pt x="722" y="421"/>
                    </a:lnTo>
                    <a:lnTo>
                      <a:pt x="744" y="465"/>
                    </a:lnTo>
                    <a:lnTo>
                      <a:pt x="771" y="520"/>
                    </a:lnTo>
                    <a:lnTo>
                      <a:pt x="771" y="547"/>
                    </a:lnTo>
                    <a:lnTo>
                      <a:pt x="755" y="536"/>
                    </a:lnTo>
                    <a:lnTo>
                      <a:pt x="722" y="520"/>
                    </a:lnTo>
                    <a:lnTo>
                      <a:pt x="667" y="503"/>
                    </a:lnTo>
                    <a:lnTo>
                      <a:pt x="645" y="481"/>
                    </a:lnTo>
                    <a:lnTo>
                      <a:pt x="607" y="449"/>
                    </a:lnTo>
                    <a:lnTo>
                      <a:pt x="596" y="438"/>
                    </a:lnTo>
                    <a:lnTo>
                      <a:pt x="585" y="432"/>
                    </a:lnTo>
                    <a:lnTo>
                      <a:pt x="574" y="427"/>
                    </a:lnTo>
                    <a:lnTo>
                      <a:pt x="558" y="421"/>
                    </a:lnTo>
                    <a:lnTo>
                      <a:pt x="519" y="421"/>
                    </a:lnTo>
                    <a:lnTo>
                      <a:pt x="497" y="416"/>
                    </a:lnTo>
                    <a:lnTo>
                      <a:pt x="481" y="410"/>
                    </a:lnTo>
                    <a:lnTo>
                      <a:pt x="465" y="405"/>
                    </a:lnTo>
                    <a:lnTo>
                      <a:pt x="459" y="399"/>
                    </a:lnTo>
                    <a:lnTo>
                      <a:pt x="454" y="394"/>
                    </a:lnTo>
                    <a:lnTo>
                      <a:pt x="465" y="399"/>
                    </a:lnTo>
                    <a:lnTo>
                      <a:pt x="487" y="399"/>
                    </a:lnTo>
                    <a:lnTo>
                      <a:pt x="497" y="394"/>
                    </a:lnTo>
                    <a:lnTo>
                      <a:pt x="503" y="383"/>
                    </a:lnTo>
                    <a:lnTo>
                      <a:pt x="508" y="372"/>
                    </a:lnTo>
                    <a:lnTo>
                      <a:pt x="508" y="361"/>
                    </a:lnTo>
                    <a:lnTo>
                      <a:pt x="514" y="356"/>
                    </a:lnTo>
                    <a:lnTo>
                      <a:pt x="519" y="356"/>
                    </a:lnTo>
                    <a:lnTo>
                      <a:pt x="519" y="350"/>
                    </a:lnTo>
                    <a:lnTo>
                      <a:pt x="525" y="345"/>
                    </a:lnTo>
                    <a:lnTo>
                      <a:pt x="519" y="345"/>
                    </a:lnTo>
                    <a:lnTo>
                      <a:pt x="519" y="339"/>
                    </a:lnTo>
                    <a:lnTo>
                      <a:pt x="525" y="339"/>
                    </a:lnTo>
                    <a:lnTo>
                      <a:pt x="530" y="334"/>
                    </a:lnTo>
                    <a:lnTo>
                      <a:pt x="530" y="328"/>
                    </a:lnTo>
                    <a:lnTo>
                      <a:pt x="530" y="317"/>
                    </a:lnTo>
                    <a:lnTo>
                      <a:pt x="530" y="312"/>
                    </a:lnTo>
                    <a:lnTo>
                      <a:pt x="552" y="312"/>
                    </a:lnTo>
                    <a:lnTo>
                      <a:pt x="563" y="312"/>
                    </a:lnTo>
                    <a:lnTo>
                      <a:pt x="563" y="284"/>
                    </a:lnTo>
                    <a:lnTo>
                      <a:pt x="563" y="257"/>
                    </a:lnTo>
                    <a:lnTo>
                      <a:pt x="563" y="252"/>
                    </a:lnTo>
                    <a:lnTo>
                      <a:pt x="563" y="235"/>
                    </a:lnTo>
                    <a:lnTo>
                      <a:pt x="563" y="224"/>
                    </a:lnTo>
                    <a:lnTo>
                      <a:pt x="574" y="213"/>
                    </a:lnTo>
                    <a:lnTo>
                      <a:pt x="574" y="208"/>
                    </a:lnTo>
                    <a:lnTo>
                      <a:pt x="580" y="186"/>
                    </a:lnTo>
                    <a:lnTo>
                      <a:pt x="585" y="164"/>
                    </a:lnTo>
                    <a:lnTo>
                      <a:pt x="580" y="137"/>
                    </a:lnTo>
                    <a:lnTo>
                      <a:pt x="585" y="131"/>
                    </a:lnTo>
                    <a:lnTo>
                      <a:pt x="590" y="126"/>
                    </a:lnTo>
                    <a:lnTo>
                      <a:pt x="601" y="115"/>
                    </a:lnTo>
                    <a:lnTo>
                      <a:pt x="601" y="104"/>
                    </a:lnTo>
                    <a:lnTo>
                      <a:pt x="580" y="77"/>
                    </a:lnTo>
                    <a:lnTo>
                      <a:pt x="580" y="66"/>
                    </a:lnTo>
                    <a:lnTo>
                      <a:pt x="569" y="55"/>
                    </a:lnTo>
                    <a:lnTo>
                      <a:pt x="552" y="44"/>
                    </a:lnTo>
                    <a:lnTo>
                      <a:pt x="530" y="27"/>
                    </a:lnTo>
                    <a:lnTo>
                      <a:pt x="497" y="16"/>
                    </a:lnTo>
                    <a:lnTo>
                      <a:pt x="454" y="5"/>
                    </a:lnTo>
                    <a:lnTo>
                      <a:pt x="394" y="0"/>
                    </a:lnTo>
                    <a:lnTo>
                      <a:pt x="377" y="5"/>
                    </a:lnTo>
                    <a:lnTo>
                      <a:pt x="355" y="11"/>
                    </a:lnTo>
                    <a:lnTo>
                      <a:pt x="333" y="27"/>
                    </a:lnTo>
                    <a:lnTo>
                      <a:pt x="311" y="49"/>
                    </a:lnTo>
                    <a:lnTo>
                      <a:pt x="295" y="82"/>
                    </a:lnTo>
                    <a:lnTo>
                      <a:pt x="290" y="126"/>
                    </a:lnTo>
                    <a:lnTo>
                      <a:pt x="290" y="186"/>
                    </a:lnTo>
                    <a:lnTo>
                      <a:pt x="295" y="191"/>
                    </a:lnTo>
                    <a:lnTo>
                      <a:pt x="301" y="219"/>
                    </a:lnTo>
                    <a:lnTo>
                      <a:pt x="295" y="252"/>
                    </a:lnTo>
                    <a:lnTo>
                      <a:pt x="290" y="268"/>
                    </a:lnTo>
                    <a:lnTo>
                      <a:pt x="284" y="284"/>
                    </a:lnTo>
                    <a:lnTo>
                      <a:pt x="426" y="394"/>
                    </a:lnTo>
                    <a:lnTo>
                      <a:pt x="394" y="427"/>
                    </a:lnTo>
                    <a:lnTo>
                      <a:pt x="366" y="454"/>
                    </a:lnTo>
                    <a:lnTo>
                      <a:pt x="311" y="394"/>
                    </a:lnTo>
                    <a:lnTo>
                      <a:pt x="262" y="339"/>
                    </a:lnTo>
                    <a:lnTo>
                      <a:pt x="257" y="328"/>
                    </a:lnTo>
                    <a:lnTo>
                      <a:pt x="218" y="388"/>
                    </a:lnTo>
                    <a:lnTo>
                      <a:pt x="175" y="421"/>
                    </a:lnTo>
                    <a:lnTo>
                      <a:pt x="136" y="443"/>
                    </a:lnTo>
                    <a:lnTo>
                      <a:pt x="114" y="454"/>
                    </a:lnTo>
                    <a:lnTo>
                      <a:pt x="93" y="454"/>
                    </a:lnTo>
                    <a:lnTo>
                      <a:pt x="82" y="460"/>
                    </a:lnTo>
                    <a:lnTo>
                      <a:pt x="60" y="476"/>
                    </a:lnTo>
                    <a:lnTo>
                      <a:pt x="49" y="492"/>
                    </a:lnTo>
                    <a:lnTo>
                      <a:pt x="43" y="514"/>
                    </a:lnTo>
                    <a:lnTo>
                      <a:pt x="38" y="542"/>
                    </a:lnTo>
                    <a:lnTo>
                      <a:pt x="38" y="580"/>
                    </a:lnTo>
                    <a:lnTo>
                      <a:pt x="38" y="624"/>
                    </a:lnTo>
                    <a:lnTo>
                      <a:pt x="27" y="673"/>
                    </a:lnTo>
                    <a:lnTo>
                      <a:pt x="11" y="733"/>
                    </a:lnTo>
                    <a:lnTo>
                      <a:pt x="11" y="739"/>
                    </a:lnTo>
                    <a:lnTo>
                      <a:pt x="5" y="782"/>
                    </a:lnTo>
                    <a:lnTo>
                      <a:pt x="0" y="903"/>
                    </a:lnTo>
                    <a:lnTo>
                      <a:pt x="0" y="963"/>
                    </a:lnTo>
                    <a:lnTo>
                      <a:pt x="5" y="1018"/>
                    </a:lnTo>
                    <a:lnTo>
                      <a:pt x="16" y="1050"/>
                    </a:lnTo>
                    <a:lnTo>
                      <a:pt x="27" y="1083"/>
                    </a:lnTo>
                    <a:lnTo>
                      <a:pt x="60" y="1143"/>
                    </a:lnTo>
                    <a:lnTo>
                      <a:pt x="93" y="1204"/>
                    </a:lnTo>
                    <a:lnTo>
                      <a:pt x="120" y="1264"/>
                    </a:lnTo>
                    <a:lnTo>
                      <a:pt x="125" y="1264"/>
                    </a:lnTo>
                    <a:lnTo>
                      <a:pt x="136" y="1297"/>
                    </a:lnTo>
                    <a:lnTo>
                      <a:pt x="142" y="1318"/>
                    </a:lnTo>
                    <a:lnTo>
                      <a:pt x="153" y="1346"/>
                    </a:lnTo>
                    <a:lnTo>
                      <a:pt x="175" y="1384"/>
                    </a:lnTo>
                    <a:lnTo>
                      <a:pt x="180" y="1444"/>
                    </a:lnTo>
                    <a:lnTo>
                      <a:pt x="180" y="1483"/>
                    </a:lnTo>
                    <a:lnTo>
                      <a:pt x="180" y="1504"/>
                    </a:lnTo>
                    <a:lnTo>
                      <a:pt x="207" y="1504"/>
                    </a:lnTo>
                    <a:lnTo>
                      <a:pt x="229" y="1504"/>
                    </a:lnTo>
                    <a:lnTo>
                      <a:pt x="240" y="1504"/>
                    </a:lnTo>
                    <a:lnTo>
                      <a:pt x="235" y="1515"/>
                    </a:lnTo>
                    <a:lnTo>
                      <a:pt x="224" y="1548"/>
                    </a:lnTo>
                    <a:lnTo>
                      <a:pt x="213" y="1592"/>
                    </a:lnTo>
                    <a:lnTo>
                      <a:pt x="213" y="1614"/>
                    </a:lnTo>
                    <a:lnTo>
                      <a:pt x="218" y="1641"/>
                    </a:lnTo>
                    <a:lnTo>
                      <a:pt x="224" y="1696"/>
                    </a:lnTo>
                    <a:lnTo>
                      <a:pt x="229" y="1773"/>
                    </a:lnTo>
                    <a:lnTo>
                      <a:pt x="229" y="1882"/>
                    </a:lnTo>
                    <a:lnTo>
                      <a:pt x="224" y="1937"/>
                    </a:lnTo>
                    <a:lnTo>
                      <a:pt x="213" y="1986"/>
                    </a:lnTo>
                    <a:lnTo>
                      <a:pt x="197" y="2062"/>
                    </a:lnTo>
                    <a:lnTo>
                      <a:pt x="191" y="2101"/>
                    </a:lnTo>
                    <a:lnTo>
                      <a:pt x="186" y="2145"/>
                    </a:lnTo>
                    <a:lnTo>
                      <a:pt x="186" y="2205"/>
                    </a:lnTo>
                    <a:lnTo>
                      <a:pt x="186" y="2276"/>
                    </a:lnTo>
                    <a:lnTo>
                      <a:pt x="197" y="2407"/>
                    </a:lnTo>
                    <a:lnTo>
                      <a:pt x="207" y="2495"/>
                    </a:lnTo>
                    <a:lnTo>
                      <a:pt x="213" y="2555"/>
                    </a:lnTo>
                    <a:lnTo>
                      <a:pt x="213" y="2599"/>
                    </a:lnTo>
                    <a:lnTo>
                      <a:pt x="207" y="2631"/>
                    </a:lnTo>
                    <a:lnTo>
                      <a:pt x="207" y="2653"/>
                    </a:lnTo>
                    <a:lnTo>
                      <a:pt x="207" y="2670"/>
                    </a:lnTo>
                    <a:lnTo>
                      <a:pt x="207" y="2730"/>
                    </a:lnTo>
                    <a:lnTo>
                      <a:pt x="268" y="2752"/>
                    </a:lnTo>
                    <a:lnTo>
                      <a:pt x="301" y="2752"/>
                    </a:lnTo>
                    <a:lnTo>
                      <a:pt x="306" y="2763"/>
                    </a:lnTo>
                    <a:lnTo>
                      <a:pt x="328" y="2779"/>
                    </a:lnTo>
                    <a:lnTo>
                      <a:pt x="350" y="2790"/>
                    </a:lnTo>
                    <a:lnTo>
                      <a:pt x="372" y="2801"/>
                    </a:lnTo>
                    <a:lnTo>
                      <a:pt x="399" y="2807"/>
                    </a:lnTo>
                    <a:lnTo>
                      <a:pt x="437" y="2812"/>
                    </a:lnTo>
                    <a:lnTo>
                      <a:pt x="508" y="2807"/>
                    </a:lnTo>
                    <a:lnTo>
                      <a:pt x="541" y="2801"/>
                    </a:lnTo>
                    <a:lnTo>
                      <a:pt x="552" y="2801"/>
                    </a:lnTo>
                    <a:lnTo>
                      <a:pt x="552" y="2796"/>
                    </a:lnTo>
                    <a:lnTo>
                      <a:pt x="552" y="2785"/>
                    </a:lnTo>
                    <a:lnTo>
                      <a:pt x="547" y="2768"/>
                    </a:lnTo>
                    <a:lnTo>
                      <a:pt x="536" y="2752"/>
                    </a:lnTo>
                    <a:lnTo>
                      <a:pt x="470" y="2692"/>
                    </a:lnTo>
                    <a:lnTo>
                      <a:pt x="432" y="2648"/>
                    </a:lnTo>
                    <a:lnTo>
                      <a:pt x="415" y="2631"/>
                    </a:lnTo>
                    <a:lnTo>
                      <a:pt x="404" y="2615"/>
                    </a:lnTo>
                    <a:lnTo>
                      <a:pt x="404" y="2599"/>
                    </a:lnTo>
                    <a:lnTo>
                      <a:pt x="399" y="2588"/>
                    </a:lnTo>
                    <a:lnTo>
                      <a:pt x="394" y="2566"/>
                    </a:lnTo>
                    <a:lnTo>
                      <a:pt x="388" y="2555"/>
                    </a:lnTo>
                    <a:lnTo>
                      <a:pt x="388" y="2528"/>
                    </a:lnTo>
                    <a:lnTo>
                      <a:pt x="394" y="2467"/>
                    </a:lnTo>
                    <a:lnTo>
                      <a:pt x="399" y="2424"/>
                    </a:lnTo>
                    <a:lnTo>
                      <a:pt x="394" y="2402"/>
                    </a:lnTo>
                    <a:lnTo>
                      <a:pt x="383" y="2374"/>
                    </a:lnTo>
                    <a:lnTo>
                      <a:pt x="394" y="2238"/>
                    </a:lnTo>
                    <a:lnTo>
                      <a:pt x="399" y="2145"/>
                    </a:lnTo>
                    <a:lnTo>
                      <a:pt x="404" y="2095"/>
                    </a:lnTo>
                    <a:lnTo>
                      <a:pt x="415" y="2062"/>
                    </a:lnTo>
                    <a:lnTo>
                      <a:pt x="421" y="2013"/>
                    </a:lnTo>
                    <a:lnTo>
                      <a:pt x="432" y="1948"/>
                    </a:lnTo>
                    <a:lnTo>
                      <a:pt x="437" y="1931"/>
                    </a:lnTo>
                    <a:lnTo>
                      <a:pt x="454" y="1893"/>
                    </a:lnTo>
                    <a:lnTo>
                      <a:pt x="476" y="1827"/>
                    </a:lnTo>
                    <a:lnTo>
                      <a:pt x="492" y="1729"/>
                    </a:lnTo>
                    <a:lnTo>
                      <a:pt x="497" y="1723"/>
                    </a:lnTo>
                    <a:lnTo>
                      <a:pt x="503" y="1718"/>
                    </a:lnTo>
                    <a:lnTo>
                      <a:pt x="503" y="1729"/>
                    </a:lnTo>
                    <a:lnTo>
                      <a:pt x="558" y="1893"/>
                    </a:lnTo>
                    <a:lnTo>
                      <a:pt x="569" y="1920"/>
                    </a:lnTo>
                    <a:lnTo>
                      <a:pt x="569" y="1948"/>
                    </a:lnTo>
                    <a:lnTo>
                      <a:pt x="563" y="1980"/>
                    </a:lnTo>
                    <a:lnTo>
                      <a:pt x="547" y="2035"/>
                    </a:lnTo>
                    <a:lnTo>
                      <a:pt x="541" y="2084"/>
                    </a:lnTo>
                    <a:lnTo>
                      <a:pt x="536" y="2145"/>
                    </a:lnTo>
                    <a:lnTo>
                      <a:pt x="519" y="2287"/>
                    </a:lnTo>
                    <a:lnTo>
                      <a:pt x="503" y="2380"/>
                    </a:lnTo>
                    <a:lnTo>
                      <a:pt x="497" y="2429"/>
                    </a:lnTo>
                    <a:lnTo>
                      <a:pt x="481" y="2445"/>
                    </a:lnTo>
                    <a:lnTo>
                      <a:pt x="476" y="2462"/>
                    </a:lnTo>
                    <a:lnTo>
                      <a:pt x="470" y="2506"/>
                    </a:lnTo>
                    <a:lnTo>
                      <a:pt x="519" y="2528"/>
                    </a:lnTo>
                    <a:lnTo>
                      <a:pt x="580" y="2544"/>
                    </a:lnTo>
                    <a:lnTo>
                      <a:pt x="640" y="2555"/>
                    </a:lnTo>
                    <a:lnTo>
                      <a:pt x="694" y="2555"/>
                    </a:lnTo>
                    <a:lnTo>
                      <a:pt x="689" y="2517"/>
                    </a:lnTo>
                    <a:lnTo>
                      <a:pt x="705" y="2484"/>
                    </a:lnTo>
                    <a:lnTo>
                      <a:pt x="716" y="2445"/>
                    </a:lnTo>
                    <a:lnTo>
                      <a:pt x="738" y="2396"/>
                    </a:lnTo>
                    <a:lnTo>
                      <a:pt x="755" y="2331"/>
                    </a:lnTo>
                    <a:lnTo>
                      <a:pt x="771" y="2249"/>
                    </a:lnTo>
                    <a:lnTo>
                      <a:pt x="782" y="2156"/>
                    </a:lnTo>
                    <a:lnTo>
                      <a:pt x="787" y="2041"/>
                    </a:lnTo>
                    <a:lnTo>
                      <a:pt x="787" y="2013"/>
                    </a:lnTo>
                    <a:lnTo>
                      <a:pt x="787" y="1991"/>
                    </a:lnTo>
                    <a:lnTo>
                      <a:pt x="787" y="1980"/>
                    </a:lnTo>
                    <a:lnTo>
                      <a:pt x="793" y="1969"/>
                    </a:lnTo>
                    <a:lnTo>
                      <a:pt x="798" y="1937"/>
                    </a:lnTo>
                    <a:lnTo>
                      <a:pt x="798" y="1882"/>
                    </a:lnTo>
                    <a:lnTo>
                      <a:pt x="798" y="1805"/>
                    </a:lnTo>
                    <a:lnTo>
                      <a:pt x="782" y="1690"/>
                    </a:lnTo>
                    <a:lnTo>
                      <a:pt x="755" y="1559"/>
                    </a:lnTo>
                    <a:lnTo>
                      <a:pt x="722" y="1411"/>
                    </a:lnTo>
                    <a:lnTo>
                      <a:pt x="733" y="1401"/>
                    </a:lnTo>
                    <a:lnTo>
                      <a:pt x="738" y="1390"/>
                    </a:lnTo>
                    <a:lnTo>
                      <a:pt x="744" y="1368"/>
                    </a:lnTo>
                    <a:lnTo>
                      <a:pt x="733" y="1313"/>
                    </a:lnTo>
                    <a:lnTo>
                      <a:pt x="711" y="1220"/>
                    </a:lnTo>
                    <a:lnTo>
                      <a:pt x="683" y="1083"/>
                    </a:lnTo>
                    <a:lnTo>
                      <a:pt x="673" y="1018"/>
                    </a:lnTo>
                    <a:lnTo>
                      <a:pt x="656" y="957"/>
                    </a:lnTo>
                    <a:lnTo>
                      <a:pt x="645" y="914"/>
                    </a:lnTo>
                    <a:lnTo>
                      <a:pt x="634" y="870"/>
                    </a:lnTo>
                    <a:lnTo>
                      <a:pt x="634" y="821"/>
                    </a:lnTo>
                    <a:lnTo>
                      <a:pt x="640" y="777"/>
                    </a:lnTo>
                    <a:lnTo>
                      <a:pt x="634" y="739"/>
                    </a:lnTo>
                    <a:lnTo>
                      <a:pt x="634" y="706"/>
                    </a:lnTo>
                    <a:lnTo>
                      <a:pt x="678" y="717"/>
                    </a:lnTo>
                    <a:lnTo>
                      <a:pt x="776" y="728"/>
                    </a:lnTo>
                    <a:lnTo>
                      <a:pt x="837" y="733"/>
                    </a:lnTo>
                    <a:lnTo>
                      <a:pt x="891" y="728"/>
                    </a:lnTo>
                    <a:lnTo>
                      <a:pt x="913" y="722"/>
                    </a:lnTo>
                    <a:lnTo>
                      <a:pt x="935" y="717"/>
                    </a:lnTo>
                    <a:lnTo>
                      <a:pt x="952" y="706"/>
                    </a:lnTo>
                    <a:lnTo>
                      <a:pt x="962" y="689"/>
                    </a:lnTo>
                    <a:lnTo>
                      <a:pt x="946" y="618"/>
                    </a:lnTo>
                    <a:lnTo>
                      <a:pt x="924" y="520"/>
                    </a:lnTo>
                    <a:lnTo>
                      <a:pt x="880" y="377"/>
                    </a:lnTo>
                    <a:close/>
                    <a:moveTo>
                      <a:pt x="640" y="279"/>
                    </a:moveTo>
                    <a:lnTo>
                      <a:pt x="640" y="279"/>
                    </a:lnTo>
                    <a:lnTo>
                      <a:pt x="634" y="279"/>
                    </a:lnTo>
                    <a:lnTo>
                      <a:pt x="618" y="274"/>
                    </a:lnTo>
                    <a:lnTo>
                      <a:pt x="607" y="263"/>
                    </a:lnTo>
                    <a:lnTo>
                      <a:pt x="596" y="246"/>
                    </a:lnTo>
                    <a:lnTo>
                      <a:pt x="580" y="241"/>
                    </a:lnTo>
                    <a:lnTo>
                      <a:pt x="590" y="230"/>
                    </a:lnTo>
                    <a:lnTo>
                      <a:pt x="596" y="224"/>
                    </a:lnTo>
                    <a:lnTo>
                      <a:pt x="618" y="224"/>
                    </a:lnTo>
                    <a:lnTo>
                      <a:pt x="623" y="230"/>
                    </a:lnTo>
                    <a:lnTo>
                      <a:pt x="623" y="235"/>
                    </a:lnTo>
                    <a:lnTo>
                      <a:pt x="623" y="246"/>
                    </a:lnTo>
                    <a:lnTo>
                      <a:pt x="623" y="252"/>
                    </a:lnTo>
                    <a:lnTo>
                      <a:pt x="629" y="257"/>
                    </a:lnTo>
                    <a:lnTo>
                      <a:pt x="634" y="263"/>
                    </a:lnTo>
                    <a:lnTo>
                      <a:pt x="640" y="263"/>
                    </a:lnTo>
                    <a:lnTo>
                      <a:pt x="645" y="263"/>
                    </a:lnTo>
                    <a:lnTo>
                      <a:pt x="645" y="268"/>
                    </a:lnTo>
                    <a:lnTo>
                      <a:pt x="640" y="279"/>
                    </a:lnTo>
                    <a:close/>
                    <a:moveTo>
                      <a:pt x="235" y="990"/>
                    </a:moveTo>
                    <a:lnTo>
                      <a:pt x="235" y="990"/>
                    </a:lnTo>
                    <a:lnTo>
                      <a:pt x="235" y="1023"/>
                    </a:lnTo>
                    <a:lnTo>
                      <a:pt x="229" y="1067"/>
                    </a:lnTo>
                    <a:lnTo>
                      <a:pt x="224" y="1089"/>
                    </a:lnTo>
                    <a:lnTo>
                      <a:pt x="218" y="1089"/>
                    </a:lnTo>
                    <a:lnTo>
                      <a:pt x="213" y="1083"/>
                    </a:lnTo>
                    <a:lnTo>
                      <a:pt x="213" y="1072"/>
                    </a:lnTo>
                    <a:lnTo>
                      <a:pt x="207" y="1056"/>
                    </a:lnTo>
                    <a:lnTo>
                      <a:pt x="202" y="1045"/>
                    </a:lnTo>
                    <a:lnTo>
                      <a:pt x="191" y="1029"/>
                    </a:lnTo>
                    <a:lnTo>
                      <a:pt x="191" y="1012"/>
                    </a:lnTo>
                    <a:lnTo>
                      <a:pt x="197" y="1001"/>
                    </a:lnTo>
                    <a:lnTo>
                      <a:pt x="202" y="985"/>
                    </a:lnTo>
                    <a:lnTo>
                      <a:pt x="207" y="979"/>
                    </a:lnTo>
                    <a:lnTo>
                      <a:pt x="207" y="963"/>
                    </a:lnTo>
                    <a:lnTo>
                      <a:pt x="207" y="946"/>
                    </a:lnTo>
                    <a:lnTo>
                      <a:pt x="207" y="936"/>
                    </a:lnTo>
                    <a:lnTo>
                      <a:pt x="213" y="930"/>
                    </a:lnTo>
                    <a:lnTo>
                      <a:pt x="224" y="952"/>
                    </a:lnTo>
                    <a:lnTo>
                      <a:pt x="235" y="968"/>
                    </a:lnTo>
                    <a:lnTo>
                      <a:pt x="235" y="990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78" name="Freeform 1581"/>
              <p:cNvSpPr>
                <a:spLocks/>
              </p:cNvSpPr>
              <p:nvPr/>
            </p:nvSpPr>
            <p:spPr bwMode="auto">
              <a:xfrm>
                <a:off x="-7396079" y="-7488035"/>
                <a:ext cx="37812" cy="167331"/>
              </a:xfrm>
              <a:custGeom>
                <a:avLst/>
                <a:gdLst>
                  <a:gd name="T0" fmla="*/ 0 w 11"/>
                  <a:gd name="T1" fmla="*/ 2147483647 h 44"/>
                  <a:gd name="T2" fmla="*/ 0 w 11"/>
                  <a:gd name="T3" fmla="*/ 2147483647 h 44"/>
                  <a:gd name="T4" fmla="*/ 0 w 11"/>
                  <a:gd name="T5" fmla="*/ 2147483647 h 44"/>
                  <a:gd name="T6" fmla="*/ 0 w 11"/>
                  <a:gd name="T7" fmla="*/ 2147483647 h 44"/>
                  <a:gd name="T8" fmla="*/ 0 w 11"/>
                  <a:gd name="T9" fmla="*/ 2147483647 h 44"/>
                  <a:gd name="T10" fmla="*/ 0 w 11"/>
                  <a:gd name="T11" fmla="*/ 2147483647 h 44"/>
                  <a:gd name="T12" fmla="*/ 2147483647 w 11"/>
                  <a:gd name="T13" fmla="*/ 0 h 44"/>
                  <a:gd name="T14" fmla="*/ 2147483647 w 11"/>
                  <a:gd name="T15" fmla="*/ 0 h 44"/>
                  <a:gd name="T16" fmla="*/ 0 w 11"/>
                  <a:gd name="T17" fmla="*/ 2147483647 h 44"/>
                  <a:gd name="T18" fmla="*/ 0 w 11"/>
                  <a:gd name="T19" fmla="*/ 2147483647 h 44"/>
                  <a:gd name="T20" fmla="*/ 0 w 11"/>
                  <a:gd name="T21" fmla="*/ 2147483647 h 44"/>
                  <a:gd name="T22" fmla="*/ 0 w 11"/>
                  <a:gd name="T23" fmla="*/ 2147483647 h 44"/>
                  <a:gd name="T24" fmla="*/ 0 w 11"/>
                  <a:gd name="T25" fmla="*/ 2147483647 h 4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"/>
                  <a:gd name="T40" fmla="*/ 0 h 44"/>
                  <a:gd name="T41" fmla="*/ 11 w 11"/>
                  <a:gd name="T42" fmla="*/ 44 h 4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" h="44">
                    <a:moveTo>
                      <a:pt x="0" y="39"/>
                    </a:moveTo>
                    <a:lnTo>
                      <a:pt x="0" y="39"/>
                    </a:lnTo>
                    <a:lnTo>
                      <a:pt x="0" y="44"/>
                    </a:lnTo>
                    <a:lnTo>
                      <a:pt x="0" y="39"/>
                    </a:lnTo>
                    <a:lnTo>
                      <a:pt x="11" y="0"/>
                    </a:lnTo>
                    <a:lnTo>
                      <a:pt x="0" y="11"/>
                    </a:lnTo>
                    <a:lnTo>
                      <a:pt x="0" y="22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79" name="Freeform 1582"/>
              <p:cNvSpPr>
                <a:spLocks noEditPoints="1"/>
              </p:cNvSpPr>
              <p:nvPr/>
            </p:nvSpPr>
            <p:spPr bwMode="auto">
              <a:xfrm>
                <a:off x="-8017245" y="-7687749"/>
                <a:ext cx="761604" cy="410226"/>
              </a:xfrm>
              <a:custGeom>
                <a:avLst/>
                <a:gdLst>
                  <a:gd name="T0" fmla="*/ 2147483647 w 202"/>
                  <a:gd name="T1" fmla="*/ 2147483647 h 109"/>
                  <a:gd name="T2" fmla="*/ 2147483647 w 202"/>
                  <a:gd name="T3" fmla="*/ 2147483647 h 109"/>
                  <a:gd name="T4" fmla="*/ 2147483647 w 202"/>
                  <a:gd name="T5" fmla="*/ 2147483647 h 109"/>
                  <a:gd name="T6" fmla="*/ 2147483647 w 202"/>
                  <a:gd name="T7" fmla="*/ 2147483647 h 109"/>
                  <a:gd name="T8" fmla="*/ 2147483647 w 202"/>
                  <a:gd name="T9" fmla="*/ 2147483647 h 109"/>
                  <a:gd name="T10" fmla="*/ 2147483647 w 202"/>
                  <a:gd name="T11" fmla="*/ 2147483647 h 109"/>
                  <a:gd name="T12" fmla="*/ 2147483647 w 202"/>
                  <a:gd name="T13" fmla="*/ 2147483647 h 109"/>
                  <a:gd name="T14" fmla="*/ 2147483647 w 202"/>
                  <a:gd name="T15" fmla="*/ 2147483647 h 109"/>
                  <a:gd name="T16" fmla="*/ 2147483647 w 202"/>
                  <a:gd name="T17" fmla="*/ 2147483647 h 109"/>
                  <a:gd name="T18" fmla="*/ 2147483647 w 202"/>
                  <a:gd name="T19" fmla="*/ 2147483647 h 109"/>
                  <a:gd name="T20" fmla="*/ 2147483647 w 202"/>
                  <a:gd name="T21" fmla="*/ 2147483647 h 109"/>
                  <a:gd name="T22" fmla="*/ 2147483647 w 202"/>
                  <a:gd name="T23" fmla="*/ 2147483647 h 109"/>
                  <a:gd name="T24" fmla="*/ 2147483647 w 202"/>
                  <a:gd name="T25" fmla="*/ 2147483647 h 109"/>
                  <a:gd name="T26" fmla="*/ 2147483647 w 202"/>
                  <a:gd name="T27" fmla="*/ 2147483647 h 109"/>
                  <a:gd name="T28" fmla="*/ 2147483647 w 202"/>
                  <a:gd name="T29" fmla="*/ 2147483647 h 109"/>
                  <a:gd name="T30" fmla="*/ 2147483647 w 202"/>
                  <a:gd name="T31" fmla="*/ 0 h 109"/>
                  <a:gd name="T32" fmla="*/ 0 w 202"/>
                  <a:gd name="T33" fmla="*/ 0 h 109"/>
                  <a:gd name="T34" fmla="*/ 0 w 202"/>
                  <a:gd name="T35" fmla="*/ 2147483647 h 109"/>
                  <a:gd name="T36" fmla="*/ 0 w 202"/>
                  <a:gd name="T37" fmla="*/ 2147483647 h 109"/>
                  <a:gd name="T38" fmla="*/ 0 w 202"/>
                  <a:gd name="T39" fmla="*/ 2147483647 h 109"/>
                  <a:gd name="T40" fmla="*/ 2147483647 w 202"/>
                  <a:gd name="T41" fmla="*/ 2147483647 h 109"/>
                  <a:gd name="T42" fmla="*/ 2147483647 w 202"/>
                  <a:gd name="T43" fmla="*/ 2147483647 h 109"/>
                  <a:gd name="T44" fmla="*/ 2147483647 w 202"/>
                  <a:gd name="T45" fmla="*/ 2147483647 h 109"/>
                  <a:gd name="T46" fmla="*/ 2147483647 w 202"/>
                  <a:gd name="T47" fmla="*/ 2147483647 h 109"/>
                  <a:gd name="T48" fmla="*/ 2147483647 w 202"/>
                  <a:gd name="T49" fmla="*/ 2147483647 h 109"/>
                  <a:gd name="T50" fmla="*/ 2147483647 w 202"/>
                  <a:gd name="T51" fmla="*/ 2147483647 h 109"/>
                  <a:gd name="T52" fmla="*/ 2147483647 w 202"/>
                  <a:gd name="T53" fmla="*/ 2147483647 h 109"/>
                  <a:gd name="T54" fmla="*/ 2147483647 w 202"/>
                  <a:gd name="T55" fmla="*/ 2147483647 h 109"/>
                  <a:gd name="T56" fmla="*/ 2147483647 w 202"/>
                  <a:gd name="T57" fmla="*/ 2147483647 h 109"/>
                  <a:gd name="T58" fmla="*/ 2147483647 w 202"/>
                  <a:gd name="T59" fmla="*/ 2147483647 h 109"/>
                  <a:gd name="T60" fmla="*/ 2147483647 w 202"/>
                  <a:gd name="T61" fmla="*/ 2147483647 h 109"/>
                  <a:gd name="T62" fmla="*/ 2147483647 w 202"/>
                  <a:gd name="T63" fmla="*/ 2147483647 h 109"/>
                  <a:gd name="T64" fmla="*/ 2147483647 w 202"/>
                  <a:gd name="T65" fmla="*/ 2147483647 h 109"/>
                  <a:gd name="T66" fmla="*/ 2147483647 w 202"/>
                  <a:gd name="T67" fmla="*/ 2147483647 h 109"/>
                  <a:gd name="T68" fmla="*/ 2147483647 w 202"/>
                  <a:gd name="T69" fmla="*/ 2147483647 h 109"/>
                  <a:gd name="T70" fmla="*/ 2147483647 w 202"/>
                  <a:gd name="T71" fmla="*/ 2147483647 h 109"/>
                  <a:gd name="T72" fmla="*/ 2147483647 w 202"/>
                  <a:gd name="T73" fmla="*/ 2147483647 h 109"/>
                  <a:gd name="T74" fmla="*/ 2147483647 w 202"/>
                  <a:gd name="T75" fmla="*/ 2147483647 h 109"/>
                  <a:gd name="T76" fmla="*/ 2147483647 w 202"/>
                  <a:gd name="T77" fmla="*/ 2147483647 h 109"/>
                  <a:gd name="T78" fmla="*/ 2147483647 w 202"/>
                  <a:gd name="T79" fmla="*/ 2147483647 h 109"/>
                  <a:gd name="T80" fmla="*/ 2147483647 w 202"/>
                  <a:gd name="T81" fmla="*/ 2147483647 h 109"/>
                  <a:gd name="T82" fmla="*/ 2147483647 w 202"/>
                  <a:gd name="T83" fmla="*/ 2147483647 h 109"/>
                  <a:gd name="T84" fmla="*/ 2147483647 w 202"/>
                  <a:gd name="T85" fmla="*/ 2147483647 h 109"/>
                  <a:gd name="T86" fmla="*/ 2147483647 w 202"/>
                  <a:gd name="T87" fmla="*/ 2147483647 h 109"/>
                  <a:gd name="T88" fmla="*/ 2147483647 w 202"/>
                  <a:gd name="T89" fmla="*/ 2147483647 h 109"/>
                  <a:gd name="T90" fmla="*/ 2147483647 w 202"/>
                  <a:gd name="T91" fmla="*/ 2147483647 h 109"/>
                  <a:gd name="T92" fmla="*/ 2147483647 w 202"/>
                  <a:gd name="T93" fmla="*/ 2147483647 h 109"/>
                  <a:gd name="T94" fmla="*/ 2147483647 w 202"/>
                  <a:gd name="T95" fmla="*/ 2147483647 h 109"/>
                  <a:gd name="T96" fmla="*/ 2147483647 w 202"/>
                  <a:gd name="T97" fmla="*/ 2147483647 h 109"/>
                  <a:gd name="T98" fmla="*/ 2147483647 w 202"/>
                  <a:gd name="T99" fmla="*/ 2147483647 h 109"/>
                  <a:gd name="T100" fmla="*/ 2147483647 w 202"/>
                  <a:gd name="T101" fmla="*/ 2147483647 h 109"/>
                  <a:gd name="T102" fmla="*/ 2147483647 w 202"/>
                  <a:gd name="T103" fmla="*/ 2147483647 h 109"/>
                  <a:gd name="T104" fmla="*/ 2147483647 w 202"/>
                  <a:gd name="T105" fmla="*/ 2147483647 h 109"/>
                  <a:gd name="T106" fmla="*/ 2147483647 w 202"/>
                  <a:gd name="T107" fmla="*/ 2147483647 h 109"/>
                  <a:gd name="T108" fmla="*/ 2147483647 w 202"/>
                  <a:gd name="T109" fmla="*/ 2147483647 h 109"/>
                  <a:gd name="T110" fmla="*/ 2147483647 w 202"/>
                  <a:gd name="T111" fmla="*/ 2147483647 h 109"/>
                  <a:gd name="T112" fmla="*/ 2147483647 w 202"/>
                  <a:gd name="T113" fmla="*/ 2147483647 h 109"/>
                  <a:gd name="T114" fmla="*/ 2147483647 w 202"/>
                  <a:gd name="T115" fmla="*/ 2147483647 h 109"/>
                  <a:gd name="T116" fmla="*/ 2147483647 w 202"/>
                  <a:gd name="T117" fmla="*/ 2147483647 h 109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02"/>
                  <a:gd name="T178" fmla="*/ 0 h 109"/>
                  <a:gd name="T179" fmla="*/ 202 w 202"/>
                  <a:gd name="T180" fmla="*/ 109 h 109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02" h="109">
                    <a:moveTo>
                      <a:pt x="202" y="71"/>
                    </a:moveTo>
                    <a:lnTo>
                      <a:pt x="202" y="71"/>
                    </a:lnTo>
                    <a:lnTo>
                      <a:pt x="202" y="60"/>
                    </a:lnTo>
                    <a:lnTo>
                      <a:pt x="197" y="54"/>
                    </a:lnTo>
                    <a:lnTo>
                      <a:pt x="175" y="38"/>
                    </a:lnTo>
                    <a:lnTo>
                      <a:pt x="148" y="32"/>
                    </a:lnTo>
                    <a:lnTo>
                      <a:pt x="137" y="38"/>
                    </a:lnTo>
                    <a:lnTo>
                      <a:pt x="131" y="43"/>
                    </a:lnTo>
                    <a:lnTo>
                      <a:pt x="126" y="43"/>
                    </a:lnTo>
                    <a:lnTo>
                      <a:pt x="115" y="38"/>
                    </a:lnTo>
                    <a:lnTo>
                      <a:pt x="55" y="11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11" y="5"/>
                    </a:lnTo>
                    <a:lnTo>
                      <a:pt x="49" y="22"/>
                    </a:lnTo>
                    <a:lnTo>
                      <a:pt x="82" y="43"/>
                    </a:lnTo>
                    <a:lnTo>
                      <a:pt x="120" y="65"/>
                    </a:lnTo>
                    <a:lnTo>
                      <a:pt x="115" y="76"/>
                    </a:lnTo>
                    <a:lnTo>
                      <a:pt x="120" y="87"/>
                    </a:lnTo>
                    <a:lnTo>
                      <a:pt x="126" y="98"/>
                    </a:lnTo>
                    <a:lnTo>
                      <a:pt x="142" y="109"/>
                    </a:lnTo>
                    <a:lnTo>
                      <a:pt x="159" y="109"/>
                    </a:lnTo>
                    <a:lnTo>
                      <a:pt x="175" y="109"/>
                    </a:lnTo>
                    <a:lnTo>
                      <a:pt x="181" y="104"/>
                    </a:lnTo>
                    <a:lnTo>
                      <a:pt x="191" y="98"/>
                    </a:lnTo>
                    <a:lnTo>
                      <a:pt x="202" y="82"/>
                    </a:lnTo>
                    <a:lnTo>
                      <a:pt x="202" y="71"/>
                    </a:lnTo>
                    <a:close/>
                    <a:moveTo>
                      <a:pt x="77" y="82"/>
                    </a:moveTo>
                    <a:lnTo>
                      <a:pt x="77" y="82"/>
                    </a:lnTo>
                    <a:lnTo>
                      <a:pt x="60" y="71"/>
                    </a:lnTo>
                    <a:lnTo>
                      <a:pt x="55" y="65"/>
                    </a:lnTo>
                    <a:lnTo>
                      <a:pt x="55" y="49"/>
                    </a:lnTo>
                    <a:lnTo>
                      <a:pt x="60" y="38"/>
                    </a:lnTo>
                    <a:lnTo>
                      <a:pt x="66" y="27"/>
                    </a:lnTo>
                    <a:lnTo>
                      <a:pt x="77" y="22"/>
                    </a:lnTo>
                    <a:lnTo>
                      <a:pt x="82" y="22"/>
                    </a:lnTo>
                    <a:lnTo>
                      <a:pt x="93" y="27"/>
                    </a:lnTo>
                    <a:lnTo>
                      <a:pt x="115" y="38"/>
                    </a:lnTo>
                    <a:lnTo>
                      <a:pt x="120" y="49"/>
                    </a:lnTo>
                    <a:lnTo>
                      <a:pt x="115" y="60"/>
                    </a:lnTo>
                    <a:lnTo>
                      <a:pt x="109" y="76"/>
                    </a:lnTo>
                    <a:lnTo>
                      <a:pt x="98" y="82"/>
                    </a:lnTo>
                    <a:lnTo>
                      <a:pt x="77" y="82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80" name="Freeform 1583"/>
              <p:cNvSpPr>
                <a:spLocks/>
              </p:cNvSpPr>
              <p:nvPr/>
            </p:nvSpPr>
            <p:spPr bwMode="auto">
              <a:xfrm>
                <a:off x="-8076663" y="-6845706"/>
                <a:ext cx="491534" cy="1684086"/>
              </a:xfrm>
              <a:custGeom>
                <a:avLst/>
                <a:gdLst>
                  <a:gd name="T0" fmla="*/ 0 w 131"/>
                  <a:gd name="T1" fmla="*/ 2147483647 h 449"/>
                  <a:gd name="T2" fmla="*/ 0 w 131"/>
                  <a:gd name="T3" fmla="*/ 2147483647 h 449"/>
                  <a:gd name="T4" fmla="*/ 2147483647 w 131"/>
                  <a:gd name="T5" fmla="*/ 2147483647 h 449"/>
                  <a:gd name="T6" fmla="*/ 2147483647 w 131"/>
                  <a:gd name="T7" fmla="*/ 2147483647 h 449"/>
                  <a:gd name="T8" fmla="*/ 2147483647 w 131"/>
                  <a:gd name="T9" fmla="*/ 2147483647 h 449"/>
                  <a:gd name="T10" fmla="*/ 2147483647 w 131"/>
                  <a:gd name="T11" fmla="*/ 2147483647 h 449"/>
                  <a:gd name="T12" fmla="*/ 2147483647 w 131"/>
                  <a:gd name="T13" fmla="*/ 2147483647 h 449"/>
                  <a:gd name="T14" fmla="*/ 2147483647 w 131"/>
                  <a:gd name="T15" fmla="*/ 2147483647 h 449"/>
                  <a:gd name="T16" fmla="*/ 2147483647 w 131"/>
                  <a:gd name="T17" fmla="*/ 2147483647 h 449"/>
                  <a:gd name="T18" fmla="*/ 2147483647 w 131"/>
                  <a:gd name="T19" fmla="*/ 2147483647 h 449"/>
                  <a:gd name="T20" fmla="*/ 2147483647 w 131"/>
                  <a:gd name="T21" fmla="*/ 2147483647 h 449"/>
                  <a:gd name="T22" fmla="*/ 2147483647 w 131"/>
                  <a:gd name="T23" fmla="*/ 2147483647 h 449"/>
                  <a:gd name="T24" fmla="*/ 2147483647 w 131"/>
                  <a:gd name="T25" fmla="*/ 2147483647 h 449"/>
                  <a:gd name="T26" fmla="*/ 2147483647 w 131"/>
                  <a:gd name="T27" fmla="*/ 2147483647 h 449"/>
                  <a:gd name="T28" fmla="*/ 2147483647 w 131"/>
                  <a:gd name="T29" fmla="*/ 2147483647 h 449"/>
                  <a:gd name="T30" fmla="*/ 2147483647 w 131"/>
                  <a:gd name="T31" fmla="*/ 2147483647 h 449"/>
                  <a:gd name="T32" fmla="*/ 2147483647 w 131"/>
                  <a:gd name="T33" fmla="*/ 2147483647 h 449"/>
                  <a:gd name="T34" fmla="*/ 2147483647 w 131"/>
                  <a:gd name="T35" fmla="*/ 2147483647 h 449"/>
                  <a:gd name="T36" fmla="*/ 2147483647 w 131"/>
                  <a:gd name="T37" fmla="*/ 2147483647 h 449"/>
                  <a:gd name="T38" fmla="*/ 2147483647 w 131"/>
                  <a:gd name="T39" fmla="*/ 2147483647 h 449"/>
                  <a:gd name="T40" fmla="*/ 2147483647 w 131"/>
                  <a:gd name="T41" fmla="*/ 2147483647 h 449"/>
                  <a:gd name="T42" fmla="*/ 2147483647 w 131"/>
                  <a:gd name="T43" fmla="*/ 2147483647 h 449"/>
                  <a:gd name="T44" fmla="*/ 2147483647 w 131"/>
                  <a:gd name="T45" fmla="*/ 2147483647 h 449"/>
                  <a:gd name="T46" fmla="*/ 2147483647 w 131"/>
                  <a:gd name="T47" fmla="*/ 2147483647 h 449"/>
                  <a:gd name="T48" fmla="*/ 2147483647 w 131"/>
                  <a:gd name="T49" fmla="*/ 2147483647 h 449"/>
                  <a:gd name="T50" fmla="*/ 2147483647 w 131"/>
                  <a:gd name="T51" fmla="*/ 2147483647 h 449"/>
                  <a:gd name="T52" fmla="*/ 2147483647 w 131"/>
                  <a:gd name="T53" fmla="*/ 2147483647 h 449"/>
                  <a:gd name="T54" fmla="*/ 2147483647 w 131"/>
                  <a:gd name="T55" fmla="*/ 2147483647 h 449"/>
                  <a:gd name="T56" fmla="*/ 2147483647 w 131"/>
                  <a:gd name="T57" fmla="*/ 0 h 449"/>
                  <a:gd name="T58" fmla="*/ 2147483647 w 131"/>
                  <a:gd name="T59" fmla="*/ 0 h 449"/>
                  <a:gd name="T60" fmla="*/ 2147483647 w 131"/>
                  <a:gd name="T61" fmla="*/ 2147483647 h 449"/>
                  <a:gd name="T62" fmla="*/ 2147483647 w 131"/>
                  <a:gd name="T63" fmla="*/ 2147483647 h 449"/>
                  <a:gd name="T64" fmla="*/ 0 w 131"/>
                  <a:gd name="T65" fmla="*/ 2147483647 h 4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31"/>
                  <a:gd name="T100" fmla="*/ 0 h 449"/>
                  <a:gd name="T101" fmla="*/ 131 w 131"/>
                  <a:gd name="T102" fmla="*/ 449 h 4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31" h="449">
                    <a:moveTo>
                      <a:pt x="0" y="55"/>
                    </a:moveTo>
                    <a:lnTo>
                      <a:pt x="0" y="55"/>
                    </a:lnTo>
                    <a:lnTo>
                      <a:pt x="11" y="60"/>
                    </a:lnTo>
                    <a:lnTo>
                      <a:pt x="21" y="77"/>
                    </a:lnTo>
                    <a:lnTo>
                      <a:pt x="32" y="104"/>
                    </a:lnTo>
                    <a:lnTo>
                      <a:pt x="54" y="186"/>
                    </a:lnTo>
                    <a:lnTo>
                      <a:pt x="76" y="273"/>
                    </a:lnTo>
                    <a:lnTo>
                      <a:pt x="98" y="323"/>
                    </a:lnTo>
                    <a:lnTo>
                      <a:pt x="120" y="372"/>
                    </a:lnTo>
                    <a:lnTo>
                      <a:pt x="125" y="410"/>
                    </a:lnTo>
                    <a:lnTo>
                      <a:pt x="125" y="449"/>
                    </a:lnTo>
                    <a:lnTo>
                      <a:pt x="131" y="399"/>
                    </a:lnTo>
                    <a:lnTo>
                      <a:pt x="131" y="350"/>
                    </a:lnTo>
                    <a:lnTo>
                      <a:pt x="120" y="235"/>
                    </a:lnTo>
                    <a:lnTo>
                      <a:pt x="109" y="126"/>
                    </a:lnTo>
                    <a:lnTo>
                      <a:pt x="93" y="27"/>
                    </a:lnTo>
                    <a:lnTo>
                      <a:pt x="87" y="22"/>
                    </a:lnTo>
                    <a:lnTo>
                      <a:pt x="76" y="22"/>
                    </a:lnTo>
                    <a:lnTo>
                      <a:pt x="60" y="22"/>
                    </a:lnTo>
                    <a:lnTo>
                      <a:pt x="49" y="16"/>
                    </a:lnTo>
                    <a:lnTo>
                      <a:pt x="38" y="5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1" y="16"/>
                    </a:lnTo>
                    <a:lnTo>
                      <a:pt x="5" y="44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  <p:sp>
            <p:nvSpPr>
              <p:cNvPr id="12381" name="Freeform 1584"/>
              <p:cNvSpPr>
                <a:spLocks/>
              </p:cNvSpPr>
              <p:nvPr/>
            </p:nvSpPr>
            <p:spPr bwMode="auto">
              <a:xfrm>
                <a:off x="-7952428" y="-6829515"/>
                <a:ext cx="469925" cy="1786644"/>
              </a:xfrm>
              <a:custGeom>
                <a:avLst/>
                <a:gdLst>
                  <a:gd name="T0" fmla="*/ 2147483647 w 126"/>
                  <a:gd name="T1" fmla="*/ 2147483647 h 476"/>
                  <a:gd name="T2" fmla="*/ 0 w 126"/>
                  <a:gd name="T3" fmla="*/ 2147483647 h 476"/>
                  <a:gd name="T4" fmla="*/ 2147483647 w 126"/>
                  <a:gd name="T5" fmla="*/ 2147483647 h 476"/>
                  <a:gd name="T6" fmla="*/ 2147483647 w 126"/>
                  <a:gd name="T7" fmla="*/ 2147483647 h 476"/>
                  <a:gd name="T8" fmla="*/ 2147483647 w 126"/>
                  <a:gd name="T9" fmla="*/ 2147483647 h 476"/>
                  <a:gd name="T10" fmla="*/ 2147483647 w 126"/>
                  <a:gd name="T11" fmla="*/ 2147483647 h 476"/>
                  <a:gd name="T12" fmla="*/ 2147483647 w 126"/>
                  <a:gd name="T13" fmla="*/ 2147483647 h 476"/>
                  <a:gd name="T14" fmla="*/ 2147483647 w 126"/>
                  <a:gd name="T15" fmla="*/ 2147483647 h 476"/>
                  <a:gd name="T16" fmla="*/ 2147483647 w 126"/>
                  <a:gd name="T17" fmla="*/ 2147483647 h 476"/>
                  <a:gd name="T18" fmla="*/ 2147483647 w 126"/>
                  <a:gd name="T19" fmla="*/ 2147483647 h 476"/>
                  <a:gd name="T20" fmla="*/ 2147483647 w 126"/>
                  <a:gd name="T21" fmla="*/ 2147483647 h 476"/>
                  <a:gd name="T22" fmla="*/ 2147483647 w 126"/>
                  <a:gd name="T23" fmla="*/ 2147483647 h 476"/>
                  <a:gd name="T24" fmla="*/ 2147483647 w 126"/>
                  <a:gd name="T25" fmla="*/ 2147483647 h 476"/>
                  <a:gd name="T26" fmla="*/ 2147483647 w 126"/>
                  <a:gd name="T27" fmla="*/ 2147483647 h 476"/>
                  <a:gd name="T28" fmla="*/ 2147483647 w 126"/>
                  <a:gd name="T29" fmla="*/ 2147483647 h 476"/>
                  <a:gd name="T30" fmla="*/ 2147483647 w 126"/>
                  <a:gd name="T31" fmla="*/ 2147483647 h 476"/>
                  <a:gd name="T32" fmla="*/ 2147483647 w 126"/>
                  <a:gd name="T33" fmla="*/ 2147483647 h 476"/>
                  <a:gd name="T34" fmla="*/ 2147483647 w 126"/>
                  <a:gd name="T35" fmla="*/ 2147483647 h 476"/>
                  <a:gd name="T36" fmla="*/ 2147483647 w 126"/>
                  <a:gd name="T37" fmla="*/ 0 h 476"/>
                  <a:gd name="T38" fmla="*/ 2147483647 w 126"/>
                  <a:gd name="T39" fmla="*/ 0 h 476"/>
                  <a:gd name="T40" fmla="*/ 2147483647 w 126"/>
                  <a:gd name="T41" fmla="*/ 2147483647 h 476"/>
                  <a:gd name="T42" fmla="*/ 2147483647 w 126"/>
                  <a:gd name="T43" fmla="*/ 2147483647 h 47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26"/>
                  <a:gd name="T67" fmla="*/ 0 h 476"/>
                  <a:gd name="T68" fmla="*/ 126 w 126"/>
                  <a:gd name="T69" fmla="*/ 476 h 47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26" h="476">
                    <a:moveTo>
                      <a:pt x="11" y="6"/>
                    </a:moveTo>
                    <a:lnTo>
                      <a:pt x="0" y="17"/>
                    </a:lnTo>
                    <a:lnTo>
                      <a:pt x="22" y="55"/>
                    </a:lnTo>
                    <a:lnTo>
                      <a:pt x="28" y="88"/>
                    </a:lnTo>
                    <a:lnTo>
                      <a:pt x="39" y="121"/>
                    </a:lnTo>
                    <a:lnTo>
                      <a:pt x="44" y="214"/>
                    </a:lnTo>
                    <a:lnTo>
                      <a:pt x="44" y="323"/>
                    </a:lnTo>
                    <a:lnTo>
                      <a:pt x="77" y="444"/>
                    </a:lnTo>
                    <a:lnTo>
                      <a:pt x="99" y="476"/>
                    </a:lnTo>
                    <a:lnTo>
                      <a:pt x="126" y="372"/>
                    </a:lnTo>
                    <a:lnTo>
                      <a:pt x="82" y="148"/>
                    </a:lnTo>
                    <a:lnTo>
                      <a:pt x="44" y="50"/>
                    </a:lnTo>
                    <a:lnTo>
                      <a:pt x="50" y="17"/>
                    </a:lnTo>
                    <a:lnTo>
                      <a:pt x="39" y="6"/>
                    </a:lnTo>
                    <a:lnTo>
                      <a:pt x="22" y="0"/>
                    </a:lnTo>
                    <a:lnTo>
                      <a:pt x="17" y="0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>
                  <a:latin typeface="Calibri" pitchFamily="34" charset="0"/>
                </a:endParaRPr>
              </a:p>
            </p:txBody>
          </p:sp>
        </p:grpSp>
        <p:sp>
          <p:nvSpPr>
            <p:cNvPr id="10" name="Freeform 1584"/>
            <p:cNvSpPr>
              <a:spLocks/>
            </p:cNvSpPr>
            <p:nvPr/>
          </p:nvSpPr>
          <p:spPr bwMode="auto">
            <a:xfrm>
              <a:off x="13788371" y="4401925"/>
              <a:ext cx="364650" cy="1386119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0" y="17"/>
                </a:cxn>
                <a:cxn ang="0">
                  <a:pos x="22" y="55"/>
                </a:cxn>
                <a:cxn ang="0">
                  <a:pos x="22" y="55"/>
                </a:cxn>
                <a:cxn ang="0">
                  <a:pos x="28" y="88"/>
                </a:cxn>
                <a:cxn ang="0">
                  <a:pos x="39" y="121"/>
                </a:cxn>
                <a:cxn ang="0">
                  <a:pos x="39" y="121"/>
                </a:cxn>
                <a:cxn ang="0">
                  <a:pos x="44" y="214"/>
                </a:cxn>
                <a:cxn ang="0">
                  <a:pos x="44" y="214"/>
                </a:cxn>
                <a:cxn ang="0">
                  <a:pos x="44" y="323"/>
                </a:cxn>
                <a:cxn ang="0">
                  <a:pos x="77" y="444"/>
                </a:cxn>
                <a:cxn ang="0">
                  <a:pos x="99" y="476"/>
                </a:cxn>
                <a:cxn ang="0">
                  <a:pos x="126" y="372"/>
                </a:cxn>
                <a:cxn ang="0">
                  <a:pos x="82" y="148"/>
                </a:cxn>
                <a:cxn ang="0">
                  <a:pos x="44" y="50"/>
                </a:cxn>
                <a:cxn ang="0">
                  <a:pos x="50" y="17"/>
                </a:cxn>
                <a:cxn ang="0">
                  <a:pos x="50" y="17"/>
                </a:cxn>
                <a:cxn ang="0">
                  <a:pos x="39" y="6"/>
                </a:cxn>
                <a:cxn ang="0">
                  <a:pos x="22" y="0"/>
                </a:cxn>
                <a:cxn ang="0">
                  <a:pos x="17" y="0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26" h="476">
                  <a:moveTo>
                    <a:pt x="11" y="6"/>
                  </a:moveTo>
                  <a:lnTo>
                    <a:pt x="0" y="17"/>
                  </a:lnTo>
                  <a:lnTo>
                    <a:pt x="22" y="55"/>
                  </a:lnTo>
                  <a:lnTo>
                    <a:pt x="22" y="55"/>
                  </a:lnTo>
                  <a:lnTo>
                    <a:pt x="28" y="88"/>
                  </a:lnTo>
                  <a:lnTo>
                    <a:pt x="39" y="121"/>
                  </a:lnTo>
                  <a:lnTo>
                    <a:pt x="39" y="121"/>
                  </a:lnTo>
                  <a:lnTo>
                    <a:pt x="44" y="214"/>
                  </a:lnTo>
                  <a:lnTo>
                    <a:pt x="44" y="214"/>
                  </a:lnTo>
                  <a:lnTo>
                    <a:pt x="44" y="323"/>
                  </a:lnTo>
                  <a:lnTo>
                    <a:pt x="77" y="444"/>
                  </a:lnTo>
                  <a:lnTo>
                    <a:pt x="99" y="476"/>
                  </a:lnTo>
                  <a:lnTo>
                    <a:pt x="126" y="372"/>
                  </a:lnTo>
                  <a:lnTo>
                    <a:pt x="82" y="148"/>
                  </a:lnTo>
                  <a:lnTo>
                    <a:pt x="44" y="50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39" y="6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latin typeface="+mn-lt"/>
                <a:cs typeface="+mn-cs"/>
              </a:endParaRPr>
            </a:p>
          </p:txBody>
        </p:sp>
      </p:grpSp>
      <p:sp>
        <p:nvSpPr>
          <p:cNvPr id="91" name="Title 7"/>
          <p:cNvSpPr txBox="1">
            <a:spLocks/>
          </p:cNvSpPr>
          <p:nvPr/>
        </p:nvSpPr>
        <p:spPr bwMode="auto">
          <a:xfrm>
            <a:off x="179512" y="188640"/>
            <a:ext cx="8784976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 fontScale="92500" lnSpcReduction="2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 dirty="0" smtClean="0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PERMASALAHAN DALAM PELAYANAN KEPERAWATAN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2400" b="1" dirty="0" smtClean="0">
                <a:ln>
                  <a:solidFill>
                    <a:schemeClr val="tx1"/>
                  </a:solidFill>
                </a:ln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DI RUMAH SAKIT</a:t>
            </a:r>
            <a:endParaRPr lang="id-ID" sz="2400" b="1" dirty="0">
              <a:ln>
                <a:solidFill>
                  <a:schemeClr val="tx1"/>
                </a:solidFill>
              </a:ln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299" name="Text Placeholder 8"/>
          <p:cNvSpPr txBox="1">
            <a:spLocks/>
          </p:cNvSpPr>
          <p:nvPr/>
        </p:nvSpPr>
        <p:spPr bwMode="auto">
          <a:xfrm>
            <a:off x="963613" y="981075"/>
            <a:ext cx="404018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id-ID" sz="2800" dirty="0">
                <a:latin typeface="Calibri" pitchFamily="34" charset="0"/>
              </a:rPr>
              <a:t>MANAJEMEN</a:t>
            </a:r>
            <a:r>
              <a:rPr lang="id-ID" sz="2800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id-ID" sz="2800" dirty="0">
                <a:latin typeface="Calibri" pitchFamily="34" charset="0"/>
              </a:rPr>
              <a:t>YANWAT</a:t>
            </a:r>
          </a:p>
        </p:txBody>
      </p:sp>
      <p:sp>
        <p:nvSpPr>
          <p:cNvPr id="12300" name="Text Placeholder 10"/>
          <p:cNvSpPr txBox="1">
            <a:spLocks/>
          </p:cNvSpPr>
          <p:nvPr/>
        </p:nvSpPr>
        <p:spPr bwMode="auto">
          <a:xfrm>
            <a:off x="5067300" y="908050"/>
            <a:ext cx="40417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id-ID" sz="2800" dirty="0">
                <a:latin typeface="Calibri" pitchFamily="34" charset="0"/>
              </a:rPr>
              <a:t>TEKNIS YANWAT</a:t>
            </a:r>
          </a:p>
        </p:txBody>
      </p:sp>
      <p:sp>
        <p:nvSpPr>
          <p:cNvPr id="10253" name="Content Placeholder 11"/>
          <p:cNvSpPr>
            <a:spLocks noGrp="1"/>
          </p:cNvSpPr>
          <p:nvPr>
            <p:ph idx="1"/>
          </p:nvPr>
        </p:nvSpPr>
        <p:spPr>
          <a:xfrm>
            <a:off x="5138738" y="1616075"/>
            <a:ext cx="3754437" cy="4837113"/>
          </a:xfrm>
        </p:spPr>
        <p:txBody>
          <a:bodyPr>
            <a:normAutofit fontScale="92500"/>
          </a:bodyPr>
          <a:lstStyle/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800" dirty="0" err="1" smtClean="0"/>
              <a:t>Pedoman</a:t>
            </a:r>
            <a:r>
              <a:rPr lang="en-US" sz="1800" dirty="0" smtClean="0"/>
              <a:t> </a:t>
            </a:r>
            <a:r>
              <a:rPr lang="en-US" sz="1800" dirty="0" err="1" smtClean="0"/>
              <a:t>belum</a:t>
            </a:r>
            <a:r>
              <a:rPr lang="en-US" sz="1800" dirty="0" smtClean="0"/>
              <a:t> </a:t>
            </a:r>
            <a:r>
              <a:rPr lang="en-US" sz="1800" dirty="0" err="1" smtClean="0"/>
              <a:t>lengkap</a:t>
            </a:r>
            <a:r>
              <a:rPr lang="en-US" sz="1800" dirty="0" smtClean="0"/>
              <a:t> </a:t>
            </a:r>
            <a:endParaRPr lang="id-ID" sz="1800" dirty="0" smtClean="0"/>
          </a:p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id-ID" sz="1800" dirty="0" smtClean="0">
                <a:solidFill>
                  <a:srgbClr val="FF0000"/>
                </a:solidFill>
              </a:rPr>
              <a:t>Koordinasi lintas profesi belum optimal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id-ID" sz="1800" dirty="0" smtClean="0"/>
              <a:t>Ruang  rawat yang belum sesuai standar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id-ID" sz="1800" dirty="0" smtClean="0"/>
              <a:t>Tupoksi perawat belum jelas</a:t>
            </a:r>
            <a:endParaRPr lang="en-US" sz="1800" dirty="0" smtClean="0"/>
          </a:p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800" dirty="0" smtClean="0"/>
              <a:t>Internship / </a:t>
            </a:r>
            <a:r>
              <a:rPr lang="en-US" sz="1800" dirty="0" err="1" smtClean="0"/>
              <a:t>orientasi</a:t>
            </a:r>
            <a:r>
              <a:rPr lang="en-US" sz="1800" dirty="0" smtClean="0"/>
              <a:t>  &lt;&lt;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800" dirty="0" err="1" smtClean="0"/>
              <a:t>Kemampuan</a:t>
            </a:r>
            <a:r>
              <a:rPr lang="en-US" sz="1800" dirty="0" smtClean="0"/>
              <a:t> </a:t>
            </a:r>
            <a:r>
              <a:rPr lang="en-US" sz="1800" dirty="0" err="1" smtClean="0"/>
              <a:t>teknis</a:t>
            </a:r>
            <a:r>
              <a:rPr lang="en-US" sz="1800" dirty="0" smtClean="0"/>
              <a:t> </a:t>
            </a:r>
            <a:r>
              <a:rPr lang="en-US" sz="1800" dirty="0" err="1" smtClean="0"/>
              <a:t>dan</a:t>
            </a:r>
            <a:r>
              <a:rPr lang="en-US" sz="1800" dirty="0" smtClean="0"/>
              <a:t> </a:t>
            </a:r>
            <a:r>
              <a:rPr lang="en-US" sz="1800" dirty="0" err="1" smtClean="0"/>
              <a:t>analitik</a:t>
            </a:r>
            <a:r>
              <a:rPr lang="en-US" sz="1800" dirty="0" smtClean="0"/>
              <a:t> &lt;&lt;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800" dirty="0" smtClean="0">
                <a:solidFill>
                  <a:srgbClr val="FF0000"/>
                </a:solidFill>
              </a:rPr>
              <a:t>Tata </a:t>
            </a:r>
            <a:r>
              <a:rPr lang="en-US" sz="1800" dirty="0" err="1" smtClean="0">
                <a:solidFill>
                  <a:srgbClr val="FF0000"/>
                </a:solidFill>
              </a:rPr>
              <a:t>kelola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</a:rPr>
              <a:t>pasien</a:t>
            </a:r>
            <a:r>
              <a:rPr lang="en-US" sz="1800" dirty="0" smtClean="0">
                <a:solidFill>
                  <a:srgbClr val="FF0000"/>
                </a:solidFill>
              </a:rPr>
              <a:t>  &lt;&lt;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800" dirty="0" err="1" smtClean="0"/>
              <a:t>Penerapan</a:t>
            </a:r>
            <a:r>
              <a:rPr lang="en-US" sz="1800" dirty="0" smtClean="0"/>
              <a:t> </a:t>
            </a:r>
            <a:r>
              <a:rPr lang="en-US" sz="1800" dirty="0" err="1" smtClean="0"/>
              <a:t>Etik</a:t>
            </a:r>
            <a:r>
              <a:rPr lang="en-US" sz="1800" dirty="0" smtClean="0"/>
              <a:t> &amp; </a:t>
            </a:r>
            <a:r>
              <a:rPr lang="en-US" sz="1800" dirty="0" err="1" smtClean="0"/>
              <a:t>Fungsi</a:t>
            </a:r>
            <a:r>
              <a:rPr lang="en-US" sz="1800" dirty="0" smtClean="0"/>
              <a:t>  caring &lt;&lt;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800" dirty="0" err="1" smtClean="0"/>
              <a:t>Komunikasi</a:t>
            </a:r>
            <a:r>
              <a:rPr lang="en-US" sz="1800" dirty="0" smtClean="0"/>
              <a:t> &lt;&lt;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800" dirty="0" err="1" smtClean="0"/>
              <a:t>Penerapan</a:t>
            </a:r>
            <a:r>
              <a:rPr lang="en-US" sz="1800" dirty="0" smtClean="0"/>
              <a:t> safety  </a:t>
            </a:r>
            <a:r>
              <a:rPr lang="en-US" sz="1800" dirty="0" err="1" smtClean="0"/>
              <a:t>belum</a:t>
            </a:r>
            <a:r>
              <a:rPr lang="en-US" sz="1800" dirty="0" smtClean="0"/>
              <a:t> optimal</a:t>
            </a:r>
            <a:endParaRPr lang="id-ID" sz="1800" dirty="0" smtClean="0"/>
          </a:p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id-ID" sz="1800" dirty="0" smtClean="0"/>
              <a:t>Penerapan nilai-nilai profesional perawat belum optimal</a:t>
            </a:r>
            <a:endParaRPr lang="en-US" sz="1800" dirty="0" smtClean="0"/>
          </a:p>
          <a:p>
            <a:pPr marL="265176" indent="-265176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id-ID" sz="1800" dirty="0" smtClean="0"/>
          </a:p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endParaRPr lang="id-ID" sz="1800" dirty="0" smtClean="0"/>
          </a:p>
          <a:p>
            <a:pPr marL="265176" indent="-265176" fontAlgn="auto">
              <a:spcAft>
                <a:spcPts val="0"/>
              </a:spcAft>
              <a:buFont typeface="Wingdings 2"/>
              <a:buChar char=""/>
              <a:defRPr/>
            </a:pPr>
            <a:endParaRPr lang="id-ID" sz="1800" dirty="0" smtClean="0"/>
          </a:p>
        </p:txBody>
      </p:sp>
      <p:sp>
        <p:nvSpPr>
          <p:cNvPr id="44046" name="Slide Number Placeholder 88"/>
          <p:cNvSpPr>
            <a:spLocks noGrp="1"/>
          </p:cNvSpPr>
          <p:nvPr>
            <p:ph type="sldNum" sz="quarter" idx="12"/>
          </p:nvPr>
        </p:nvSpPr>
        <p:spPr bwMode="auto">
          <a:xfrm>
            <a:off x="7010400" y="6356350"/>
            <a:ext cx="2133600" cy="365125"/>
          </a:xfrm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9275881C-CF5B-4FFC-8EF3-559F709C0E7E}" type="slidenum">
              <a:rPr lang="fr-FR"/>
              <a:pPr>
                <a:defRPr/>
              </a:pPr>
              <a:t>7</a:t>
            </a:fld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KEPUASAN PASIEN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4038600" cy="5578635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r>
              <a:rPr lang="id-ID" b="1" dirty="0" smtClean="0">
                <a:solidFill>
                  <a:srgbClr val="FF0000"/>
                </a:solidFill>
              </a:rPr>
              <a:t>Sumber ketidak puasan Pasien:</a:t>
            </a:r>
          </a:p>
          <a:p>
            <a:endParaRPr lang="id-ID" b="1" dirty="0" smtClean="0"/>
          </a:p>
          <a:p>
            <a:r>
              <a:rPr lang="en-US" b="1" dirty="0" err="1" smtClean="0"/>
              <a:t>Pelayanan</a:t>
            </a:r>
            <a:r>
              <a:rPr lang="en-US" b="1" dirty="0" smtClean="0"/>
              <a:t> </a:t>
            </a:r>
            <a:r>
              <a:rPr lang="en-US" b="1" dirty="0" err="1" smtClean="0"/>
              <a:t>yg</a:t>
            </a:r>
            <a:r>
              <a:rPr lang="en-US" b="1" dirty="0" smtClean="0"/>
              <a:t> </a:t>
            </a:r>
            <a:r>
              <a:rPr lang="en-US" b="1" dirty="0" err="1" smtClean="0"/>
              <a:t>diharapkan</a:t>
            </a:r>
            <a:r>
              <a:rPr lang="en-US" b="1" dirty="0" smtClean="0"/>
              <a:t> </a:t>
            </a:r>
            <a:r>
              <a:rPr lang="en-US" b="1" dirty="0" err="1" smtClean="0"/>
              <a:t>tidak</a:t>
            </a:r>
            <a:r>
              <a:rPr lang="en-US" b="1" dirty="0" smtClean="0"/>
              <a:t> </a:t>
            </a:r>
            <a:r>
              <a:rPr lang="en-US" b="1" dirty="0" err="1" smtClean="0"/>
              <a:t>tersedia</a:t>
            </a:r>
            <a:endParaRPr lang="en-US" b="1" dirty="0" smtClean="0"/>
          </a:p>
          <a:p>
            <a:r>
              <a:rPr lang="en-US" b="1" dirty="0" err="1" smtClean="0"/>
              <a:t>Pelayanan</a:t>
            </a:r>
            <a:r>
              <a:rPr lang="en-US" b="1" dirty="0" smtClean="0"/>
              <a:t> yang </a:t>
            </a:r>
            <a:r>
              <a:rPr lang="en-US" b="1" dirty="0" err="1" smtClean="0"/>
              <a:t>kurang</a:t>
            </a:r>
            <a:r>
              <a:rPr lang="en-US" b="1" dirty="0" smtClean="0"/>
              <a:t> </a:t>
            </a:r>
            <a:r>
              <a:rPr lang="en-US" b="1" dirty="0" err="1" smtClean="0"/>
              <a:t>aman</a:t>
            </a:r>
            <a:r>
              <a:rPr lang="en-US" b="1" dirty="0" smtClean="0"/>
              <a:t>.</a:t>
            </a:r>
          </a:p>
          <a:p>
            <a:r>
              <a:rPr lang="en-US" b="1" dirty="0" err="1" smtClean="0"/>
              <a:t>Sikap</a:t>
            </a:r>
            <a:r>
              <a:rPr lang="en-US" b="1" dirty="0" smtClean="0"/>
              <a:t> </a:t>
            </a:r>
            <a:r>
              <a:rPr lang="en-US" b="1" dirty="0" err="1" smtClean="0"/>
              <a:t>petugas</a:t>
            </a:r>
            <a:r>
              <a:rPr lang="en-US" b="1" dirty="0" smtClean="0"/>
              <a:t> yang </a:t>
            </a:r>
            <a:r>
              <a:rPr lang="en-US" b="1" dirty="0" err="1" smtClean="0"/>
              <a:t>kurang</a:t>
            </a:r>
            <a:r>
              <a:rPr lang="en-US" b="1" dirty="0" smtClean="0"/>
              <a:t> </a:t>
            </a:r>
            <a:r>
              <a:rPr lang="en-US" b="1" dirty="0" err="1" smtClean="0"/>
              <a:t>baik</a:t>
            </a:r>
            <a:r>
              <a:rPr lang="en-US" b="1" dirty="0" smtClean="0"/>
              <a:t>.</a:t>
            </a:r>
          </a:p>
          <a:p>
            <a:r>
              <a:rPr lang="en-US" b="1" dirty="0" err="1" smtClean="0"/>
              <a:t>Komunikasi</a:t>
            </a:r>
            <a:r>
              <a:rPr lang="en-US" b="1" dirty="0" smtClean="0"/>
              <a:t> yang </a:t>
            </a:r>
            <a:r>
              <a:rPr lang="en-US" b="1" dirty="0" err="1" smtClean="0"/>
              <a:t>kurang</a:t>
            </a:r>
            <a:r>
              <a:rPr lang="en-US" b="1" dirty="0" smtClean="0"/>
              <a:t>.</a:t>
            </a:r>
          </a:p>
          <a:p>
            <a:r>
              <a:rPr lang="en-US" b="1" dirty="0" err="1" smtClean="0"/>
              <a:t>Kesalahan</a:t>
            </a:r>
            <a:r>
              <a:rPr lang="en-US" b="1" dirty="0" smtClean="0"/>
              <a:t> </a:t>
            </a:r>
            <a:r>
              <a:rPr lang="en-US" b="1" dirty="0" err="1" smtClean="0"/>
              <a:t>prosedur</a:t>
            </a:r>
            <a:r>
              <a:rPr lang="en-US" b="1" dirty="0" smtClean="0"/>
              <a:t>.</a:t>
            </a:r>
          </a:p>
          <a:p>
            <a:r>
              <a:rPr lang="en-US" b="1" dirty="0" smtClean="0"/>
              <a:t>Saran</a:t>
            </a:r>
            <a:r>
              <a:rPr lang="id-ID" b="1" dirty="0" smtClean="0"/>
              <a:t>a</a:t>
            </a:r>
            <a:r>
              <a:rPr lang="en-US" b="1" dirty="0" smtClean="0"/>
              <a:t> yang </a:t>
            </a:r>
            <a:r>
              <a:rPr lang="en-US" b="1" dirty="0" err="1" smtClean="0"/>
              <a:t>kurang</a:t>
            </a:r>
            <a:r>
              <a:rPr lang="en-US" b="1" dirty="0" smtClean="0"/>
              <a:t> </a:t>
            </a:r>
            <a:r>
              <a:rPr lang="en-US" b="1" dirty="0" err="1" smtClean="0"/>
              <a:t>baik</a:t>
            </a:r>
            <a:r>
              <a:rPr lang="en-US" b="1" dirty="0" smtClean="0"/>
              <a:t>.</a:t>
            </a:r>
          </a:p>
          <a:p>
            <a:r>
              <a:rPr lang="en-US" b="1" dirty="0" err="1" smtClean="0"/>
              <a:t>Tidak</a:t>
            </a:r>
            <a:r>
              <a:rPr lang="en-US" b="1" dirty="0" smtClean="0"/>
              <a:t> </a:t>
            </a:r>
            <a:r>
              <a:rPr lang="en-US" b="1" dirty="0" err="1" smtClean="0"/>
              <a:t>adanya</a:t>
            </a:r>
            <a:r>
              <a:rPr lang="en-US" b="1" dirty="0" smtClean="0"/>
              <a:t> </a:t>
            </a:r>
            <a:r>
              <a:rPr lang="en-US" b="1" dirty="0" err="1" smtClean="0"/>
              <a:t>penjelasan</a:t>
            </a:r>
            <a:r>
              <a:rPr lang="en-US" b="1" dirty="0" smtClean="0"/>
              <a:t> </a:t>
            </a:r>
            <a:r>
              <a:rPr lang="en-US" b="1" dirty="0" err="1" smtClean="0"/>
              <a:t>atau</a:t>
            </a:r>
            <a:r>
              <a:rPr lang="en-US" b="1" dirty="0" smtClean="0"/>
              <a:t> </a:t>
            </a:r>
            <a:r>
              <a:rPr lang="en-US" b="1" dirty="0" err="1" smtClean="0"/>
              <a:t>bimbingan</a:t>
            </a:r>
            <a:r>
              <a:rPr lang="en-US" b="1" dirty="0" smtClean="0"/>
              <a:t> </a:t>
            </a:r>
            <a:r>
              <a:rPr lang="en-US" b="1" dirty="0" err="1" smtClean="0"/>
              <a:t>atau</a:t>
            </a:r>
            <a:r>
              <a:rPr lang="en-US" b="1" dirty="0" smtClean="0"/>
              <a:t> </a:t>
            </a:r>
            <a:r>
              <a:rPr lang="en-US" b="1" dirty="0" err="1" smtClean="0"/>
              <a:t>informasi</a:t>
            </a:r>
            <a:r>
              <a:rPr lang="en-US" b="1" dirty="0" smtClean="0"/>
              <a:t> </a:t>
            </a:r>
            <a:r>
              <a:rPr lang="en-US" b="1" dirty="0" err="1" smtClean="0"/>
              <a:t>atau</a:t>
            </a:r>
            <a:r>
              <a:rPr lang="en-US" b="1" dirty="0" smtClean="0"/>
              <a:t> </a:t>
            </a:r>
            <a:r>
              <a:rPr lang="en-US" b="1" dirty="0" err="1" smtClean="0"/>
              <a:t>pe</a:t>
            </a:r>
            <a:r>
              <a:rPr lang="id-ID" b="1" dirty="0" smtClean="0"/>
              <a:t>n</a:t>
            </a:r>
            <a:r>
              <a:rPr lang="en-US" b="1" dirty="0" err="1" smtClean="0"/>
              <a:t>didikan</a:t>
            </a:r>
            <a:r>
              <a:rPr lang="en-US" b="1" dirty="0" smtClean="0"/>
              <a:t> </a:t>
            </a:r>
            <a:r>
              <a:rPr lang="en-US" b="1" dirty="0" err="1" smtClean="0"/>
              <a:t>kesehata</a:t>
            </a:r>
            <a:r>
              <a:rPr lang="id-ID" b="1" dirty="0" smtClean="0"/>
              <a:t>n</a:t>
            </a:r>
            <a:endParaRPr lang="id-ID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96752"/>
            <a:ext cx="4038600" cy="5578635"/>
          </a:xfrm>
          <a:solidFill>
            <a:srgbClr val="FFFF00"/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id-ID" sz="2800" dirty="0" smtClean="0">
                <a:solidFill>
                  <a:srgbClr val="FF0000"/>
                </a:solidFill>
              </a:rPr>
              <a:t>SEHARUSNYA:</a:t>
            </a:r>
          </a:p>
          <a:p>
            <a:pPr marL="566928" indent="-457200">
              <a:buAutoNum type="arabicPeriod"/>
            </a:pPr>
            <a:r>
              <a:rPr lang="id-ID" sz="3200" dirty="0" smtClean="0"/>
              <a:t>Pelayanan yang memadai</a:t>
            </a:r>
          </a:p>
          <a:p>
            <a:pPr marL="566928" indent="-457200">
              <a:buAutoNum type="arabicPeriod"/>
            </a:pPr>
            <a:r>
              <a:rPr lang="id-ID" sz="3200" dirty="0" smtClean="0"/>
              <a:t>Keamanan pelayanan</a:t>
            </a:r>
          </a:p>
          <a:p>
            <a:pPr marL="566928" indent="-457200">
              <a:buAutoNum type="arabicPeriod"/>
            </a:pPr>
            <a:r>
              <a:rPr lang="id-ID" sz="3200" dirty="0" smtClean="0"/>
              <a:t>Caring petugas</a:t>
            </a:r>
          </a:p>
          <a:p>
            <a:pPr marL="566928" indent="-457200">
              <a:buAutoNum type="arabicPeriod"/>
            </a:pPr>
            <a:r>
              <a:rPr lang="id-ID" sz="3200" dirty="0" smtClean="0"/>
              <a:t>Sarana dan prasarana yang memadai</a:t>
            </a:r>
          </a:p>
          <a:p>
            <a:pPr marL="566928" indent="-457200">
              <a:buAutoNum type="arabicPeriod"/>
            </a:pPr>
            <a:r>
              <a:rPr lang="id-ID" sz="3200" dirty="0" smtClean="0"/>
              <a:t>Informasi dan  edukasi yang dibutuhkan px</a:t>
            </a:r>
          </a:p>
          <a:p>
            <a:pPr marL="566928" indent="-457200">
              <a:buAutoNum type="arabicPeriod"/>
            </a:pPr>
            <a:endParaRPr lang="id-ID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69218"/>
          </a:xfrm>
        </p:spPr>
        <p:txBody>
          <a:bodyPr>
            <a:normAutofit fontScale="90000"/>
          </a:bodyPr>
          <a:lstStyle/>
          <a:p>
            <a:r>
              <a:rPr lang="id-ID" dirty="0" smtClean="0"/>
              <a:t>Kontribusi Perawat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408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id-ID" b="1" dirty="0" smtClean="0"/>
              <a:t>PERAWAT</a:t>
            </a:r>
          </a:p>
          <a:p>
            <a:pPr>
              <a:buNone/>
            </a:pPr>
            <a:endParaRPr lang="id-ID" b="1" dirty="0" smtClean="0"/>
          </a:p>
          <a:p>
            <a:pPr>
              <a:buNone/>
            </a:pPr>
            <a:endParaRPr lang="id-ID" b="1" dirty="0" smtClean="0"/>
          </a:p>
          <a:p>
            <a:pPr>
              <a:buNone/>
            </a:pPr>
            <a:endParaRPr lang="id-ID" b="1" dirty="0" smtClean="0"/>
          </a:p>
          <a:p>
            <a:pPr algn="ctr">
              <a:buNone/>
            </a:pPr>
            <a:r>
              <a:rPr lang="id-ID" b="1" dirty="0" smtClean="0"/>
              <a:t>Kontribusi Dalam Yankep di RS</a:t>
            </a:r>
          </a:p>
          <a:p>
            <a:pPr>
              <a:buNone/>
            </a:pPr>
            <a:endParaRPr lang="id-ID" b="1" dirty="0" smtClean="0"/>
          </a:p>
          <a:p>
            <a:pPr>
              <a:buNone/>
            </a:pPr>
            <a:endParaRPr lang="id-ID" b="1" dirty="0" smtClean="0"/>
          </a:p>
          <a:p>
            <a:pPr>
              <a:buNone/>
            </a:pPr>
            <a:endParaRPr lang="id-ID" b="1" dirty="0" smtClean="0"/>
          </a:p>
          <a:p>
            <a:pPr algn="ctr">
              <a:buNone/>
            </a:pPr>
            <a:r>
              <a:rPr lang="id-ID" b="1" dirty="0" smtClean="0"/>
              <a:t>Daya Ungkit</a:t>
            </a:r>
          </a:p>
          <a:p>
            <a:pPr>
              <a:buNone/>
            </a:pPr>
            <a:endParaRPr lang="id-ID" b="1" dirty="0" smtClean="0"/>
          </a:p>
          <a:p>
            <a:pPr>
              <a:buNone/>
            </a:pPr>
            <a:endParaRPr lang="id-ID" b="1" dirty="0" smtClean="0"/>
          </a:p>
          <a:p>
            <a:pPr>
              <a:buNone/>
            </a:pPr>
            <a:endParaRPr lang="id-ID" b="1" dirty="0" smtClean="0"/>
          </a:p>
          <a:p>
            <a:pPr algn="ctr">
              <a:buNone/>
            </a:pPr>
            <a:r>
              <a:rPr lang="id-ID" b="1" dirty="0" smtClean="0"/>
              <a:t>Mutu Pelayanan kesehatan </a:t>
            </a:r>
            <a:endParaRPr lang="id-ID" b="1" dirty="0"/>
          </a:p>
        </p:txBody>
      </p:sp>
      <p:sp>
        <p:nvSpPr>
          <p:cNvPr id="4" name="Down Arrow 3"/>
          <p:cNvSpPr/>
          <p:nvPr/>
        </p:nvSpPr>
        <p:spPr>
          <a:xfrm>
            <a:off x="4283968" y="155679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Down Arrow 4"/>
          <p:cNvSpPr/>
          <p:nvPr/>
        </p:nvSpPr>
        <p:spPr>
          <a:xfrm>
            <a:off x="4283968" y="3140968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Down Arrow 5"/>
          <p:cNvSpPr/>
          <p:nvPr/>
        </p:nvSpPr>
        <p:spPr>
          <a:xfrm>
            <a:off x="4283968" y="465313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629</TotalTime>
  <Words>2881</Words>
  <Application>Microsoft Office PowerPoint</Application>
  <PresentationFormat>On-screen Show (4:3)</PresentationFormat>
  <Paragraphs>609</Paragraphs>
  <Slides>64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6" baseType="lpstr">
      <vt:lpstr>Urban</vt:lpstr>
      <vt:lpstr>Document</vt:lpstr>
      <vt:lpstr>KONSEP PCC  (Patient Centered Care) dalam  ASUHAN KEPERAWATAN</vt:lpstr>
      <vt:lpstr>CURICULUM VITAE</vt:lpstr>
      <vt:lpstr>PERUBAHAN PARADIGMA AKREDITASI RS</vt:lpstr>
      <vt:lpstr>PENDAHULUAN</vt:lpstr>
      <vt:lpstr>TUJUAN UMUM </vt:lpstr>
      <vt:lpstr>Tujuan Khusus</vt:lpstr>
      <vt:lpstr>Slide 7</vt:lpstr>
      <vt:lpstr>KEPUASAN PASIEN</vt:lpstr>
      <vt:lpstr>Kontribusi Perawat</vt:lpstr>
      <vt:lpstr>DASAR HUKUM</vt:lpstr>
      <vt:lpstr>Slide 11</vt:lpstr>
      <vt:lpstr>Standar Nasional Akreditasi RS Edisi 1</vt:lpstr>
      <vt:lpstr>STANDAR PEAlAYANAN BERFOKUS PADA PASIEN</vt:lpstr>
      <vt:lpstr> DEFINISI PATIENT CENTERED CARE </vt:lpstr>
      <vt:lpstr>PARADIGMA BARU Patient Centered Care? </vt:lpstr>
      <vt:lpstr>Slide 16</vt:lpstr>
      <vt:lpstr>Core concept of PCC</vt:lpstr>
      <vt:lpstr>PATIENT CENTERED CARE</vt:lpstr>
      <vt:lpstr>Slide 19</vt:lpstr>
      <vt:lpstr>Model praktik Hirarkis (Burchel, RC, Thomas D.A, dan Smith H., 1983)</vt:lpstr>
      <vt:lpstr>MODEL HIRARKIS</vt:lpstr>
      <vt:lpstr>PATIENT PREFERENCES</vt:lpstr>
      <vt:lpstr>Keuntungan Patient Centered Care </vt:lpstr>
      <vt:lpstr>Konsep Inti Patient Centered Care </vt:lpstr>
      <vt:lpstr>Respect</vt:lpstr>
      <vt:lpstr>Pelayanan Terkoordinasi dan Terintegrasi</vt:lpstr>
      <vt:lpstr>Informasi, Komunikasi dan Edukasi</vt:lpstr>
      <vt:lpstr>Kenyamanan</vt:lpstr>
      <vt:lpstr>Masukan dari Keluarga</vt:lpstr>
      <vt:lpstr>BUDAYA MUTU DAN SAFETY</vt:lpstr>
      <vt:lpstr>ASUHAN PASIEN</vt:lpstr>
      <vt:lpstr>SAFETY</vt:lpstr>
      <vt:lpstr>RESIKO</vt:lpstr>
      <vt:lpstr>MUTU</vt:lpstr>
      <vt:lpstr>Asuhan pasien terintegrasi</vt:lpstr>
      <vt:lpstr>PELAKSANAAN ASUHAN PASIEN TERINTEGRASI BERPUSAT PADA PASIEN </vt:lpstr>
      <vt:lpstr>DPJP</vt:lpstr>
      <vt:lpstr>FORMAT SOR : Format terintegrasi</vt:lpstr>
      <vt:lpstr>Format CPPT</vt:lpstr>
      <vt:lpstr>PANDUAN PRAKTIK KLINIS</vt:lpstr>
      <vt:lpstr>Bagaimana Patient Centered Care (PCC) Dilaksanakan ?</vt:lpstr>
      <vt:lpstr>Slide 42</vt:lpstr>
      <vt:lpstr>SISTEM MANAJEMEN MUTU </vt:lpstr>
      <vt:lpstr>SKENARIO ASUHAN FOKUS PADA PASIEN</vt:lpstr>
      <vt:lpstr>ALUR PASIEN</vt:lpstr>
      <vt:lpstr>KESINAMBUNGAN PELAYANAN</vt:lpstr>
      <vt:lpstr>PERENCANAAN PEMULANGAN PASIEN (DISCHARGE PLANNING)</vt:lpstr>
      <vt:lpstr>Lanjutan DP</vt:lpstr>
      <vt:lpstr>Tantangan Patient Centered Care </vt:lpstr>
      <vt:lpstr>PERAN Manajer Pelayanan Pasien (MPP) atau CASE MANAGER</vt:lpstr>
      <vt:lpstr>Fungsi MPP</vt:lpstr>
      <vt:lpstr>Keluaran dari manajemen pelayanan pasien</vt:lpstr>
      <vt:lpstr>INTER PROFESSIONAL COLLABORATION (DOKTER – PERAWAT)</vt:lpstr>
      <vt:lpstr>KOLABORASI PERAWAT-DOKTER</vt:lpstr>
      <vt:lpstr>Slide 55</vt:lpstr>
      <vt:lpstr>PELAYANAN PROFESIONAL</vt:lpstr>
      <vt:lpstr>KONSEP MANAJEMEN KEPERAWATAN</vt:lpstr>
      <vt:lpstr>PElAYANAN KEPERAWATAN PROFESIONAL</vt:lpstr>
      <vt:lpstr>Peran Perawat dalam pelayanan berpusat pada pasien ?</vt:lpstr>
      <vt:lpstr>JENJANG KARIR PERAWAT KLINIK</vt:lpstr>
      <vt:lpstr>PEMBINAAN UNTUK MENCEGAH KTD Dimulai dari rekruitmen dan seleksi serta orientasi </vt:lpstr>
      <vt:lpstr>Kompetensi Perawat</vt:lpstr>
      <vt:lpstr>Slide 63</vt:lpstr>
      <vt:lpstr>Slide 64</vt:lpstr>
    </vt:vector>
  </TitlesOfParts>
  <Company>Nurse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KONSEP PCC  (Patient Center Care) dalam  ASUHAN KEPERAWATAN</dc:title>
  <dc:creator>Pudji Rahayu</dc:creator>
  <cp:lastModifiedBy>Pudji Rahayu</cp:lastModifiedBy>
  <cp:revision>19</cp:revision>
  <dcterms:created xsi:type="dcterms:W3CDTF">2018-11-04T13:22:33Z</dcterms:created>
  <dcterms:modified xsi:type="dcterms:W3CDTF">2018-11-21T23:18:36Z</dcterms:modified>
</cp:coreProperties>
</file>